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2" r:id="rId2"/>
    <p:sldId id="284" r:id="rId3"/>
    <p:sldId id="288" r:id="rId4"/>
    <p:sldId id="289" r:id="rId5"/>
    <p:sldId id="285" r:id="rId6"/>
    <p:sldId id="270" r:id="rId7"/>
    <p:sldId id="287" r:id="rId8"/>
    <p:sldId id="273" r:id="rId9"/>
    <p:sldId id="271" r:id="rId10"/>
    <p:sldId id="265" r:id="rId11"/>
    <p:sldId id="274" r:id="rId12"/>
    <p:sldId id="276" r:id="rId13"/>
    <p:sldId id="266" r:id="rId14"/>
    <p:sldId id="277" r:id="rId15"/>
    <p:sldId id="281" r:id="rId16"/>
    <p:sldId id="282" r:id="rId17"/>
    <p:sldId id="283" r:id="rId18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FAADC"/>
    <a:srgbClr val="E8EE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4610"/>
  </p:normalViewPr>
  <p:slideViewPr>
    <p:cSldViewPr snapToGrid="0" snapToObjects="1">
      <p:cViewPr>
        <p:scale>
          <a:sx n="42" d="100"/>
          <a:sy n="42" d="100"/>
        </p:scale>
        <p:origin x="-1596" y="-81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845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50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9038" y="4260852"/>
            <a:ext cx="20729099" cy="29400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071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383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3.jpeg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image" Target="../media/image20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20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mailto:gorohova@ikp.email" TargetMode="External"/><Relationship Id="rId4" Type="http://schemas.openxmlformats.org/officeDocument/2006/relationships/image" Target="../media/image20.jpe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gif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19493" y="4432668"/>
            <a:ext cx="17711531" cy="1312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7200" dirty="0">
              <a:latin typeface="Mont Bold" pitchFamily="2" charset="0"/>
              <a:ea typeface="Mont Bold"/>
            </a:endParaRPr>
          </a:p>
        </p:txBody>
      </p:sp>
      <p:sp>
        <p:nvSpPr>
          <p:cNvPr id="7" name="Text 1"/>
          <p:cNvSpPr/>
          <p:nvPr/>
        </p:nvSpPr>
        <p:spPr>
          <a:xfrm>
            <a:off x="4373216" y="11231816"/>
            <a:ext cx="16204084" cy="1312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Mont Bold" pitchFamily="2" charset="0"/>
              </a:rPr>
              <a:t>СОЛОВЬЕВА Татьяна Александровна,</a:t>
            </a:r>
          </a:p>
        </p:txBody>
      </p:sp>
      <p:sp>
        <p:nvSpPr>
          <p:cNvPr id="8" name="Text 2"/>
          <p:cNvSpPr/>
          <p:nvPr/>
        </p:nvSpPr>
        <p:spPr>
          <a:xfrm>
            <a:off x="4752555" y="12325670"/>
            <a:ext cx="15445407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директор ФГБНУ «Институт коррекционной педагогики»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316475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39659" y="5863731"/>
            <a:ext cx="1023542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2023 году при поддержке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Минпросвещения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России </a:t>
            </a:r>
            <a:r>
              <a:rPr lang="ru-RU" sz="3200" dirty="0">
                <a:solidFill>
                  <a:prstClr val="black"/>
                </a:solidFill>
              </a:rPr>
              <a:t>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КП и МПГУ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запустили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ПРОЕКТ НОВОЙ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ВЫЕЗДНОЙ СТУДЕНЧЕСКОЙ ПРАКТИКИ.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Основной целью организации подобной выездной практики является предоставление возможности студентам-дефектологам применить теоретические знания в реальных условиях, а также получить опыт работы с детьми с ограниченными возможностями здоровья, с инвалидностью в регионах страны.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Первый формат практики уже состоялся </a:t>
            </a:r>
            <a:b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студентов-дефектологов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Республике Башкортостан, Ямало-Ненецком автономном округе</a:t>
            </a: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 Республике Татарстан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39660" y="3345325"/>
            <a:ext cx="137917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ВЫЕЗДНАЯ ПРАКТИКА </a:t>
            </a:r>
            <a:b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СТУДЕНТОВ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703587" y="2674621"/>
            <a:ext cx="9704861" cy="8846820"/>
            <a:chOff x="13026202" y="2324615"/>
            <a:chExt cx="11384102" cy="103775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0139" y="2324615"/>
              <a:ext cx="11347036" cy="5232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6202" y="7557124"/>
              <a:ext cx="11384102" cy="5145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16003471" y="11653889"/>
            <a:ext cx="6451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КОНТАКТНАЯ ИНФОРМАЦИЯ: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err="1"/>
              <a:t>Переверзева</a:t>
            </a:r>
            <a:r>
              <a:rPr lang="ru-RU" sz="2800" dirty="0"/>
              <a:t> Екатерина Евгеньевна </a:t>
            </a:r>
            <a:r>
              <a:rPr lang="ru-RU" sz="2800" dirty="0" err="1"/>
              <a:t>pereverzeva.ee@ikp.email</a:t>
            </a:r>
            <a:r>
              <a:rPr lang="ru-RU" sz="2800" dirty="0"/>
              <a:t>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dirty="0"/>
              <a:t>+7 925-545-68-25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662919" y="13156787"/>
            <a:ext cx="2723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ont Bold" pitchFamily="2" charset="0"/>
              </a:rPr>
              <a:t>Подробнее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 Bold" pitchFamily="2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7744" y="9233884"/>
            <a:ext cx="2568492" cy="332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09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71"/>
          <a:stretch/>
        </p:blipFill>
        <p:spPr>
          <a:xfrm>
            <a:off x="1587" y="2765911"/>
            <a:ext cx="24385588" cy="10950089"/>
          </a:xfrm>
          <a:prstGeom prst="rect">
            <a:avLst/>
          </a:prstGeom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6240" y="10320390"/>
            <a:ext cx="3712683" cy="333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439660" y="2985333"/>
            <a:ext cx="18546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ВОЛОНТЕР ИКП</a:t>
            </a: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39662" y="4404996"/>
            <a:ext cx="13866600" cy="8956297"/>
            <a:chOff x="658600" y="986478"/>
            <a:chExt cx="5158073" cy="333154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58600" y="986478"/>
              <a:ext cx="5158073" cy="3331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/>
                <a:t>Проект реализуется </a:t>
              </a:r>
              <a:r>
                <a:rPr lang="ru-RU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при участии студентов-</a:t>
              </a:r>
              <a:br>
                <a:rPr lang="ru-RU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</a:br>
              <a:r>
                <a:rPr lang="ru-RU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дефектологов</a:t>
              </a:r>
              <a:r>
                <a:rPr lang="ru-RU" sz="3200" dirty="0"/>
                <a:t> высших учебных заведений. </a:t>
              </a:r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r>
                <a:rPr lang="ru-RU" sz="3200" dirty="0"/>
                <a:t>Направлен на </a:t>
              </a:r>
              <a:r>
                <a:rPr lang="ru-RU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включение</a:t>
              </a:r>
              <a:r>
                <a:rPr lang="ru-RU" sz="3200" dirty="0"/>
                <a:t> студентов </a:t>
              </a:r>
              <a:br>
                <a:rPr lang="ru-RU" sz="3200" dirty="0"/>
              </a:br>
              <a:r>
                <a:rPr lang="ru-RU" sz="3200" i="1" dirty="0"/>
                <a:t>в различные научно-практические </a:t>
              </a:r>
              <a:br>
                <a:rPr lang="ru-RU" sz="3200" i="1" dirty="0"/>
              </a:br>
              <a:r>
                <a:rPr lang="ru-RU" sz="3200" i="1" dirty="0"/>
                <a:t>мероприятия </a:t>
              </a:r>
              <a:r>
                <a:rPr lang="ru-RU" sz="3200" dirty="0"/>
                <a:t>и создание</a:t>
              </a:r>
            </a:p>
            <a:p>
              <a:r>
                <a:rPr lang="ru-RU" sz="3200" dirty="0"/>
                <a:t>условий для активного</a:t>
              </a:r>
              <a:br>
                <a:rPr lang="ru-RU" sz="3200" dirty="0"/>
              </a:br>
              <a:r>
                <a:rPr lang="ru-RU" sz="3200" dirty="0"/>
                <a:t>участия в них 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/>
            <a:stretch/>
          </p:blipFill>
          <p:spPr>
            <a:xfrm>
              <a:off x="658600" y="1301987"/>
              <a:ext cx="992461" cy="200373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31421" y="1668829"/>
              <a:ext cx="2176544" cy="1373789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6408923" y="11112837"/>
            <a:ext cx="6451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КОНТАКТНАЯ ИНФОРМАЦИЯ: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/>
              <a:t>Переверзева</a:t>
            </a:r>
            <a:r>
              <a:rPr lang="ru-RU" sz="3200" dirty="0"/>
              <a:t> Екатерина Евгеньевна </a:t>
            </a:r>
            <a:r>
              <a:rPr lang="ru-RU" sz="3200" dirty="0" err="1"/>
              <a:t>pereverzeva.ee@ikp.email</a:t>
            </a:r>
            <a:r>
              <a:rPr lang="ru-RU" sz="3200" dirty="0"/>
              <a:t>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3200" dirty="0"/>
              <a:t>+7 925-545-68-25</a:t>
            </a:r>
          </a:p>
        </p:txBody>
      </p:sp>
      <p:pic>
        <p:nvPicPr>
          <p:cNvPr id="3079" name="Picture 7" descr="photo_2023-10-03_12-18-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6239" y="3033792"/>
            <a:ext cx="5220045" cy="34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hoto_2023-10-03_12-18-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8332" y="3033792"/>
            <a:ext cx="5220045" cy="34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photo_2023-10-03_12-18-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6240" y="6661219"/>
            <a:ext cx="5245862" cy="34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photo_2023-10-03_12-18-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8332" y="6658033"/>
            <a:ext cx="5287586" cy="35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1869754" y="10590406"/>
            <a:ext cx="339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ont Bold" pitchFamily="2" charset="0"/>
              </a:rPr>
              <a:t>Подробнее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2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423160"/>
            <a:ext cx="24385588" cy="111735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9988265"/>
            <a:ext cx="21076921" cy="3861183"/>
          </a:xfrm>
          <a:prstGeom prst="rect">
            <a:avLst/>
          </a:prstGeom>
          <a:solidFill>
            <a:srgbClr val="E8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677427" y="5311604"/>
            <a:ext cx="8685616" cy="468858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3677425" y="2772529"/>
            <a:ext cx="8685617" cy="252715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3825323" y="4991612"/>
            <a:ext cx="8338898" cy="4953137"/>
            <a:chOff x="10001173" y="3685307"/>
            <a:chExt cx="20735629" cy="11048510"/>
          </a:xfrm>
        </p:grpSpPr>
        <p:pic>
          <p:nvPicPr>
            <p:cNvPr id="27" name="Picture 2" descr="https://assets-global.website-files.com/57154edd2b490af542a396b2/5f7478be73b75e88edb191e6_%D0%B0%D1%80%D0%BA%D1%82%D0%B8%D1%87%D0%B5%D1%81%D0%BA%D0%B0%D1%8F%20%D0%B7%D0%BE%D0%BD%D0%B0-02-mi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45" t="11040" b="11364"/>
            <a:stretch/>
          </p:blipFill>
          <p:spPr bwMode="auto">
            <a:xfrm>
              <a:off x="10001173" y="3685307"/>
              <a:ext cx="20735629" cy="1104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15267709" y="3685309"/>
              <a:ext cx="4599709" cy="16348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7"/>
          <p:cNvSpPr/>
          <p:nvPr/>
        </p:nvSpPr>
        <p:spPr>
          <a:xfrm>
            <a:off x="913222" y="2513504"/>
            <a:ext cx="12330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КОЧЕВАЯ ДИАГНОСТИКА ДЕТЕЙ ДОШКОЛЬНОГО ВОЗРАСТА</a:t>
            </a:r>
          </a:p>
          <a:p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АКТУАЛЬНОСТЬ СОЗДАНИЯ УСЛОВИЙ В СИСТЕМЕ ОБРАЗОВАНИЯ РФ </a:t>
            </a:r>
            <a:b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детей Коренных малочисленных народов Севера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39878" y="5577444"/>
            <a:ext cx="168373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Noto Sans Light" panose="020B0502040504020204" pitchFamily="34" charset="0"/>
                <a:cs typeface="Noto Sans Light" panose="020B0502040504020204" pitchFamily="34" charset="0"/>
              </a:rPr>
              <a:t>4676</a:t>
            </a:r>
            <a:r>
              <a:rPr lang="ru-RU" sz="2000" dirty="0">
                <a:ea typeface="Noto Sans Light" panose="020B0502040504020204" pitchFamily="34" charset="0"/>
                <a:cs typeface="Noto Sans Light" panose="020B0502040504020204" pitchFamily="34" charset="0"/>
              </a:rPr>
              <a:t> </a:t>
            </a: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семей</a:t>
            </a:r>
          </a:p>
          <a:p>
            <a:pPr>
              <a:defRPr/>
            </a:pP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ведут кочевой </a:t>
            </a:r>
          </a:p>
          <a:p>
            <a:pPr>
              <a:defRPr/>
            </a:pP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образ жизни</a:t>
            </a:r>
            <a:endParaRPr lang="en-US" dirty="0"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09073" y="6853663"/>
            <a:ext cx="24884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Noto Sans Light" panose="020B0502040504020204" pitchFamily="34" charset="0"/>
                <a:cs typeface="Noto Sans Light" panose="020B0502040504020204" pitchFamily="34" charset="0"/>
              </a:rPr>
              <a:t>6569</a:t>
            </a:r>
            <a:r>
              <a:rPr lang="ru-RU" sz="2000" dirty="0">
                <a:ea typeface="Noto Sans Light" panose="020B0502040504020204" pitchFamily="34" charset="0"/>
                <a:cs typeface="Noto Sans Light" panose="020B0502040504020204" pitchFamily="34" charset="0"/>
              </a:rPr>
              <a:t> </a:t>
            </a: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детей</a:t>
            </a:r>
          </a:p>
          <a:p>
            <a:pPr>
              <a:defRPr/>
            </a:pP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воспитываются </a:t>
            </a:r>
          </a:p>
          <a:p>
            <a:pPr>
              <a:defRPr/>
            </a:pP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в семьях</a:t>
            </a:r>
            <a:endParaRPr lang="en-US" dirty="0"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09073" y="8129883"/>
            <a:ext cx="28179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Noto Sans Light" panose="020B0502040504020204" pitchFamily="34" charset="0"/>
                <a:cs typeface="Noto Sans Light" panose="020B0502040504020204" pitchFamily="34" charset="0"/>
              </a:rPr>
              <a:t>2203</a:t>
            </a:r>
            <a:r>
              <a:rPr lang="ru-RU" sz="2000" dirty="0">
                <a:ea typeface="Noto Sans Light" panose="020B0502040504020204" pitchFamily="34" charset="0"/>
                <a:cs typeface="Noto Sans Light" panose="020B0502040504020204" pitchFamily="34" charset="0"/>
              </a:rPr>
              <a:t> </a:t>
            </a:r>
            <a:r>
              <a:rPr lang="ru-RU" dirty="0">
                <a:ea typeface="Noto Sans Light" panose="020B0502040504020204" pitchFamily="34" charset="0"/>
                <a:cs typeface="Noto Sans Light" panose="020B0502040504020204" pitchFamily="34" charset="0"/>
              </a:rPr>
              <a:t>детей дошкольного возраста</a:t>
            </a:r>
            <a:endParaRPr lang="en-US" dirty="0"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71110" y="9516412"/>
            <a:ext cx="108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ea typeface="Noto Sans Light" panose="020B0502040504020204" pitchFamily="34" charset="0"/>
                <a:cs typeface="Noto Sans Light" panose="020B0502040504020204" pitchFamily="34" charset="0"/>
              </a:rPr>
              <a:t>* 2023 г.</a:t>
            </a:r>
            <a:endParaRPr lang="ru-RU" sz="2000" dirty="0"/>
          </a:p>
        </p:txBody>
      </p:sp>
      <p:sp>
        <p:nvSpPr>
          <p:cNvPr id="33" name="Прямоугольник 7"/>
          <p:cNvSpPr/>
          <p:nvPr/>
        </p:nvSpPr>
        <p:spPr>
          <a:xfrm>
            <a:off x="13975597" y="2855927"/>
            <a:ext cx="2463724" cy="8374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ЦЕЛЬ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28"/>
          <p:cNvSpPr/>
          <p:nvPr/>
        </p:nvSpPr>
        <p:spPr>
          <a:xfrm>
            <a:off x="13995474" y="5242994"/>
            <a:ext cx="2463725" cy="837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ЗАДАЧИ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4"/>
          <p:cNvSpPr/>
          <p:nvPr/>
        </p:nvSpPr>
        <p:spPr>
          <a:xfrm>
            <a:off x="13975598" y="3715225"/>
            <a:ext cx="98027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осуществление контроля за ходом психического развития ребенка на основе представлений </a:t>
            </a:r>
            <a:r>
              <a:rPr lang="ru-RU" sz="2800" dirty="0" smtClean="0"/>
              <a:t>о </a:t>
            </a:r>
            <a:r>
              <a:rPr lang="ru-RU" sz="2800" dirty="0"/>
              <a:t>нормативном содержании </a:t>
            </a:r>
            <a:r>
              <a:rPr lang="ru-RU" sz="2800" dirty="0" smtClean="0"/>
              <a:t>и </a:t>
            </a:r>
            <a:r>
              <a:rPr lang="ru-RU" sz="2800" dirty="0"/>
              <a:t>периодизации </a:t>
            </a:r>
            <a:r>
              <a:rPr lang="ru-RU" sz="2800" dirty="0" smtClean="0"/>
              <a:t>этого </a:t>
            </a:r>
            <a:r>
              <a:rPr lang="ru-RU" sz="2800" dirty="0"/>
              <a:t>процесса</a:t>
            </a:r>
          </a:p>
        </p:txBody>
      </p:sp>
      <p:sp>
        <p:nvSpPr>
          <p:cNvPr id="36" name="Прямоугольник 14"/>
          <p:cNvSpPr/>
          <p:nvPr/>
        </p:nvSpPr>
        <p:spPr>
          <a:xfrm>
            <a:off x="13975597" y="6081883"/>
            <a:ext cx="104099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8FAADC"/>
                </a:solidFill>
              </a:rPr>
              <a:t>•</a:t>
            </a:r>
            <a:r>
              <a:rPr lang="ru-RU" sz="2800" dirty="0">
                <a:solidFill>
                  <a:srgbClr val="8B3C67"/>
                </a:solidFill>
              </a:rPr>
              <a:t> </a:t>
            </a:r>
            <a:r>
              <a:rPr lang="ru-RU" sz="2800" dirty="0"/>
              <a:t>раннее выявление отклонений в развитии, </a:t>
            </a:r>
            <a:br>
              <a:rPr lang="ru-RU" sz="2800" dirty="0"/>
            </a:br>
            <a:r>
              <a:rPr lang="ru-RU" sz="2800" dirty="0"/>
              <a:t>их коррекция и профилактика</a:t>
            </a:r>
          </a:p>
          <a:p>
            <a:r>
              <a:rPr lang="ru-RU" sz="2800" dirty="0">
                <a:solidFill>
                  <a:srgbClr val="8FAADC"/>
                </a:solidFill>
              </a:rPr>
              <a:t>• </a:t>
            </a:r>
            <a:r>
              <a:rPr lang="ru-RU" sz="2800" dirty="0"/>
              <a:t>определение степени тяжести нарушений в развитии</a:t>
            </a:r>
          </a:p>
          <a:p>
            <a:r>
              <a:rPr lang="ru-RU" sz="2800" dirty="0">
                <a:solidFill>
                  <a:srgbClr val="8FAADC"/>
                </a:solidFill>
              </a:rPr>
              <a:t>• </a:t>
            </a:r>
            <a:r>
              <a:rPr lang="ru-RU" sz="2800" dirty="0"/>
              <a:t>выявление индивидуально-психологических особенностей развития</a:t>
            </a:r>
            <a:br>
              <a:rPr lang="ru-RU" sz="2800" dirty="0"/>
            </a:br>
            <a:r>
              <a:rPr lang="ru-RU" sz="2800" dirty="0">
                <a:solidFill>
                  <a:srgbClr val="8FAADC"/>
                </a:solidFill>
              </a:rPr>
              <a:t>•</a:t>
            </a:r>
            <a:r>
              <a:rPr lang="ru-RU" sz="2800" dirty="0"/>
              <a:t> определение условий воспитания и обучения</a:t>
            </a:r>
          </a:p>
          <a:p>
            <a:r>
              <a:rPr lang="ru-RU" sz="2800" dirty="0">
                <a:solidFill>
                  <a:srgbClr val="8FAADC"/>
                </a:solidFill>
              </a:rPr>
              <a:t>• </a:t>
            </a:r>
            <a:r>
              <a:rPr lang="ru-RU" sz="2800" dirty="0"/>
              <a:t>обоснование педагогического прогноза</a:t>
            </a:r>
          </a:p>
          <a:p>
            <a:r>
              <a:rPr lang="ru-RU" sz="2800" dirty="0">
                <a:solidFill>
                  <a:srgbClr val="8FAADC"/>
                </a:solidFill>
              </a:rPr>
              <a:t>• </a:t>
            </a:r>
            <a:r>
              <a:rPr lang="ru-RU" sz="2800" dirty="0"/>
              <a:t>разработка индивидуальной программы воспитания и обучения</a:t>
            </a:r>
          </a:p>
        </p:txBody>
      </p:sp>
      <p:sp>
        <p:nvSpPr>
          <p:cNvPr id="38" name="Прямоугольник 6"/>
          <p:cNvSpPr/>
          <p:nvPr/>
        </p:nvSpPr>
        <p:spPr>
          <a:xfrm>
            <a:off x="21281615" y="12614031"/>
            <a:ext cx="2786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B3C67"/>
              </a:buClr>
            </a:pPr>
            <a:r>
              <a:rPr lang="ru-RU" dirty="0"/>
              <a:t>Предназначена </a:t>
            </a:r>
            <a:br>
              <a:rPr lang="ru-RU" dirty="0"/>
            </a:br>
            <a:r>
              <a:rPr lang="ru-RU" dirty="0"/>
              <a:t>для обследования </a:t>
            </a:r>
            <a:br>
              <a:rPr lang="ru-RU" dirty="0"/>
            </a:br>
            <a:r>
              <a:rPr lang="ru-RU" dirty="0"/>
              <a:t>детей от 1 года до 7 лет</a:t>
            </a:r>
          </a:p>
        </p:txBody>
      </p:sp>
      <p:sp>
        <p:nvSpPr>
          <p:cNvPr id="41" name="Прямоугольник 6"/>
          <p:cNvSpPr/>
          <p:nvPr/>
        </p:nvSpPr>
        <p:spPr>
          <a:xfrm>
            <a:off x="1967434" y="10701502"/>
            <a:ext cx="136134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8B3C67"/>
              </a:buClr>
            </a:pPr>
            <a:r>
              <a:rPr lang="ru-RU" sz="2800" dirty="0"/>
              <a:t>Методические рекомендации к проведению диагностики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1400" dirty="0"/>
          </a:p>
          <a:p>
            <a:pPr>
              <a:buClr>
                <a:srgbClr val="8B3C67"/>
              </a:buClr>
            </a:pPr>
            <a:r>
              <a:rPr lang="ru-RU" sz="2800" dirty="0"/>
              <a:t>Стимульный материал: иллюстративные пособия, дидактический </a:t>
            </a:r>
            <a:br>
              <a:rPr lang="ru-RU" sz="2800" dirty="0"/>
            </a:br>
            <a:r>
              <a:rPr lang="ru-RU" sz="2800" dirty="0"/>
              <a:t>и диагностический материал, пособия для продуктивной деятельности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1400" dirty="0"/>
          </a:p>
          <a:p>
            <a:pPr>
              <a:buClr>
                <a:srgbClr val="8B3C67"/>
              </a:buClr>
            </a:pPr>
            <a:r>
              <a:rPr lang="ru-RU" sz="2800" dirty="0"/>
              <a:t>Материал для проведения анализа результатов обследования</a:t>
            </a:r>
            <a:br>
              <a:rPr lang="ru-RU" sz="2800" dirty="0"/>
            </a:br>
            <a:r>
              <a:rPr lang="ru-RU" sz="2800" dirty="0"/>
              <a:t>(качественная и количественная оценка, варианты психического развития, рекомендации к воспитанию и обучению)</a:t>
            </a:r>
          </a:p>
        </p:txBody>
      </p:sp>
      <p:grpSp>
        <p:nvGrpSpPr>
          <p:cNvPr id="42" name="Google Shape;6710;p63"/>
          <p:cNvGrpSpPr/>
          <p:nvPr/>
        </p:nvGrpSpPr>
        <p:grpSpPr>
          <a:xfrm>
            <a:off x="1392478" y="10857595"/>
            <a:ext cx="440930" cy="343199"/>
            <a:chOff x="-40378075" y="3267450"/>
            <a:chExt cx="317425" cy="289075"/>
          </a:xfrm>
          <a:solidFill>
            <a:schemeClr val="accent1">
              <a:lumMod val="75000"/>
            </a:schemeClr>
          </a:solidFill>
        </p:grpSpPr>
        <p:sp>
          <p:nvSpPr>
            <p:cNvPr id="50" name="Google Shape;6711;p63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1" name="Google Shape;6712;p63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2" name="Google Shape;6713;p63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3" name="Google Shape;6714;p63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0150" y="11511784"/>
            <a:ext cx="655722" cy="655722"/>
          </a:xfrm>
          <a:prstGeom prst="rect">
            <a:avLst/>
          </a:prstGeom>
          <a:noFill/>
        </p:spPr>
      </p:pic>
      <p:grpSp>
        <p:nvGrpSpPr>
          <p:cNvPr id="44" name="Google Shape;8135;p66"/>
          <p:cNvGrpSpPr/>
          <p:nvPr/>
        </p:nvGrpSpPr>
        <p:grpSpPr>
          <a:xfrm>
            <a:off x="1338480" y="12532964"/>
            <a:ext cx="417231" cy="452924"/>
            <a:chOff x="-50503000" y="3921175"/>
            <a:chExt cx="300900" cy="299325"/>
          </a:xfrm>
          <a:solidFill>
            <a:schemeClr val="accent1">
              <a:lumMod val="75000"/>
            </a:schemeClr>
          </a:solidFill>
        </p:grpSpPr>
        <p:sp>
          <p:nvSpPr>
            <p:cNvPr id="45" name="Google Shape;8136;p66"/>
            <p:cNvSpPr/>
            <p:nvPr/>
          </p:nvSpPr>
          <p:spPr>
            <a:xfrm>
              <a:off x="-50432900" y="3921175"/>
              <a:ext cx="177250" cy="53575"/>
            </a:xfrm>
            <a:custGeom>
              <a:avLst/>
              <a:gdLst/>
              <a:ahLst/>
              <a:cxnLst/>
              <a:rect l="l" t="t" r="r" b="b"/>
              <a:pathLst>
                <a:path w="7090" h="2143" extrusionOk="0">
                  <a:moveTo>
                    <a:pt x="1" y="0"/>
                  </a:moveTo>
                  <a:lnTo>
                    <a:pt x="1" y="2143"/>
                  </a:lnTo>
                  <a:lnTo>
                    <a:pt x="7089" y="2143"/>
                  </a:lnTo>
                  <a:lnTo>
                    <a:pt x="70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6" name="Google Shape;8137;p66"/>
            <p:cNvSpPr/>
            <p:nvPr/>
          </p:nvSpPr>
          <p:spPr>
            <a:xfrm>
              <a:off x="-50503000" y="39211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797" y="0"/>
                  </a:moveTo>
                  <a:cubicBezTo>
                    <a:pt x="1734" y="0"/>
                    <a:pt x="1671" y="0"/>
                    <a:pt x="1639" y="63"/>
                  </a:cubicBezTo>
                  <a:lnTo>
                    <a:pt x="221" y="756"/>
                  </a:lnTo>
                  <a:cubicBezTo>
                    <a:pt x="95" y="851"/>
                    <a:pt x="1" y="945"/>
                    <a:pt x="1" y="1071"/>
                  </a:cubicBezTo>
                  <a:cubicBezTo>
                    <a:pt x="1" y="1197"/>
                    <a:pt x="95" y="1323"/>
                    <a:pt x="221" y="1386"/>
                  </a:cubicBezTo>
                  <a:lnTo>
                    <a:pt x="1639" y="2111"/>
                  </a:lnTo>
                  <a:cubicBezTo>
                    <a:pt x="1671" y="2143"/>
                    <a:pt x="1765" y="2143"/>
                    <a:pt x="1797" y="2143"/>
                  </a:cubicBezTo>
                  <a:lnTo>
                    <a:pt x="2112" y="2143"/>
                  </a:lnTo>
                  <a:lnTo>
                    <a:pt x="2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7" name="Google Shape;8138;p66"/>
            <p:cNvSpPr/>
            <p:nvPr/>
          </p:nvSpPr>
          <p:spPr>
            <a:xfrm>
              <a:off x="-50237550" y="3921175"/>
              <a:ext cx="35450" cy="53575"/>
            </a:xfrm>
            <a:custGeom>
              <a:avLst/>
              <a:gdLst/>
              <a:ahLst/>
              <a:cxnLst/>
              <a:rect l="l" t="t" r="r" b="b"/>
              <a:pathLst>
                <a:path w="141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945" y="2143"/>
                    <a:pt x="1418" y="1670"/>
                    <a:pt x="1418" y="1071"/>
                  </a:cubicBezTo>
                  <a:cubicBezTo>
                    <a:pt x="1418" y="473"/>
                    <a:pt x="945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8" name="Google Shape;8139;p66"/>
            <p:cNvSpPr/>
            <p:nvPr/>
          </p:nvSpPr>
          <p:spPr>
            <a:xfrm>
              <a:off x="-50414775" y="4045625"/>
              <a:ext cx="159125" cy="122875"/>
            </a:xfrm>
            <a:custGeom>
              <a:avLst/>
              <a:gdLst/>
              <a:ahLst/>
              <a:cxnLst/>
              <a:rect l="l" t="t" r="r" b="b"/>
              <a:pathLst>
                <a:path w="6365" h="4915" extrusionOk="0">
                  <a:moveTo>
                    <a:pt x="0" y="0"/>
                  </a:moveTo>
                  <a:lnTo>
                    <a:pt x="0" y="4915"/>
                  </a:lnTo>
                  <a:lnTo>
                    <a:pt x="6364" y="4915"/>
                  </a:lnTo>
                  <a:lnTo>
                    <a:pt x="6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9" name="Google Shape;8140;p66"/>
            <p:cNvSpPr/>
            <p:nvPr/>
          </p:nvSpPr>
          <p:spPr>
            <a:xfrm>
              <a:off x="-50503000" y="3992050"/>
              <a:ext cx="300900" cy="228450"/>
            </a:xfrm>
            <a:custGeom>
              <a:avLst/>
              <a:gdLst/>
              <a:ahLst/>
              <a:cxnLst/>
              <a:rect l="l" t="t" r="r" b="b"/>
              <a:pathLst>
                <a:path w="12036" h="9138" extrusionOk="0">
                  <a:moveTo>
                    <a:pt x="1797" y="1387"/>
                  </a:moveTo>
                  <a:cubicBezTo>
                    <a:pt x="1986" y="1387"/>
                    <a:pt x="2143" y="1544"/>
                    <a:pt x="2143" y="1733"/>
                  </a:cubicBezTo>
                  <a:lnTo>
                    <a:pt x="2143" y="3151"/>
                  </a:lnTo>
                  <a:cubicBezTo>
                    <a:pt x="2143" y="3372"/>
                    <a:pt x="1986" y="3529"/>
                    <a:pt x="1797" y="3529"/>
                  </a:cubicBezTo>
                  <a:cubicBezTo>
                    <a:pt x="1608" y="3529"/>
                    <a:pt x="1450" y="3372"/>
                    <a:pt x="1450" y="3151"/>
                  </a:cubicBezTo>
                  <a:lnTo>
                    <a:pt x="1450" y="1733"/>
                  </a:lnTo>
                  <a:cubicBezTo>
                    <a:pt x="1450" y="1544"/>
                    <a:pt x="1608" y="1387"/>
                    <a:pt x="1797" y="1387"/>
                  </a:cubicBezTo>
                  <a:close/>
                  <a:moveTo>
                    <a:pt x="1797" y="4222"/>
                  </a:moveTo>
                  <a:cubicBezTo>
                    <a:pt x="1986" y="4222"/>
                    <a:pt x="2143" y="4380"/>
                    <a:pt x="2143" y="4569"/>
                  </a:cubicBezTo>
                  <a:cubicBezTo>
                    <a:pt x="2143" y="4789"/>
                    <a:pt x="1986" y="4947"/>
                    <a:pt x="1797" y="4947"/>
                  </a:cubicBezTo>
                  <a:cubicBezTo>
                    <a:pt x="1576" y="4947"/>
                    <a:pt x="1419" y="4789"/>
                    <a:pt x="1419" y="4569"/>
                  </a:cubicBezTo>
                  <a:cubicBezTo>
                    <a:pt x="1419" y="4380"/>
                    <a:pt x="1576" y="4222"/>
                    <a:pt x="1797" y="4222"/>
                  </a:cubicBezTo>
                  <a:close/>
                  <a:moveTo>
                    <a:pt x="1797" y="5609"/>
                  </a:moveTo>
                  <a:cubicBezTo>
                    <a:pt x="1986" y="5609"/>
                    <a:pt x="2143" y="5766"/>
                    <a:pt x="2143" y="5955"/>
                  </a:cubicBezTo>
                  <a:lnTo>
                    <a:pt x="2143" y="7373"/>
                  </a:lnTo>
                  <a:cubicBezTo>
                    <a:pt x="2143" y="7562"/>
                    <a:pt x="1986" y="7719"/>
                    <a:pt x="1797" y="7719"/>
                  </a:cubicBezTo>
                  <a:cubicBezTo>
                    <a:pt x="1608" y="7719"/>
                    <a:pt x="1450" y="7562"/>
                    <a:pt x="1450" y="7373"/>
                  </a:cubicBezTo>
                  <a:lnTo>
                    <a:pt x="1450" y="5955"/>
                  </a:lnTo>
                  <a:cubicBezTo>
                    <a:pt x="1450" y="5766"/>
                    <a:pt x="1608" y="5609"/>
                    <a:pt x="1797" y="5609"/>
                  </a:cubicBezTo>
                  <a:close/>
                  <a:moveTo>
                    <a:pt x="10272" y="1387"/>
                  </a:moveTo>
                  <a:cubicBezTo>
                    <a:pt x="10461" y="1387"/>
                    <a:pt x="10618" y="1544"/>
                    <a:pt x="10618" y="1733"/>
                  </a:cubicBezTo>
                  <a:lnTo>
                    <a:pt x="10618" y="7373"/>
                  </a:lnTo>
                  <a:cubicBezTo>
                    <a:pt x="10618" y="7562"/>
                    <a:pt x="10461" y="7719"/>
                    <a:pt x="10272" y="7719"/>
                  </a:cubicBezTo>
                  <a:lnTo>
                    <a:pt x="3183" y="7719"/>
                  </a:lnTo>
                  <a:cubicBezTo>
                    <a:pt x="2962" y="7719"/>
                    <a:pt x="2805" y="7562"/>
                    <a:pt x="2805" y="7373"/>
                  </a:cubicBezTo>
                  <a:lnTo>
                    <a:pt x="2805" y="1733"/>
                  </a:lnTo>
                  <a:cubicBezTo>
                    <a:pt x="2805" y="1544"/>
                    <a:pt x="2962" y="1387"/>
                    <a:pt x="3183" y="1387"/>
                  </a:cubicBezTo>
                  <a:close/>
                  <a:moveTo>
                    <a:pt x="1072" y="1"/>
                  </a:moveTo>
                  <a:cubicBezTo>
                    <a:pt x="474" y="1"/>
                    <a:pt x="1" y="473"/>
                    <a:pt x="1" y="1072"/>
                  </a:cubicBezTo>
                  <a:lnTo>
                    <a:pt x="1" y="8097"/>
                  </a:lnTo>
                  <a:cubicBezTo>
                    <a:pt x="1" y="8664"/>
                    <a:pt x="474" y="9137"/>
                    <a:pt x="1072" y="9137"/>
                  </a:cubicBezTo>
                  <a:lnTo>
                    <a:pt x="10965" y="9137"/>
                  </a:lnTo>
                  <a:cubicBezTo>
                    <a:pt x="11563" y="9137"/>
                    <a:pt x="12036" y="8664"/>
                    <a:pt x="12036" y="8097"/>
                  </a:cubicBezTo>
                  <a:lnTo>
                    <a:pt x="12036" y="1072"/>
                  </a:lnTo>
                  <a:cubicBezTo>
                    <a:pt x="12036" y="473"/>
                    <a:pt x="11563" y="1"/>
                    <a:pt x="10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54" name="Прямоугольник 28"/>
          <p:cNvSpPr/>
          <p:nvPr/>
        </p:nvSpPr>
        <p:spPr>
          <a:xfrm>
            <a:off x="1028646" y="9988265"/>
            <a:ext cx="1210013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     Содержание диагностического комплекта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0880" y="10216435"/>
            <a:ext cx="5331377" cy="3417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1103" y="10216434"/>
            <a:ext cx="1835568" cy="1835568"/>
          </a:xfrm>
          <a:prstGeom prst="rect">
            <a:avLst/>
          </a:prstGeom>
        </p:spPr>
      </p:pic>
      <p:pic>
        <p:nvPicPr>
          <p:cNvPr id="2" name="Picture 2" descr="G:\Olga\Olga\_!!работа\_!ИКП\Съезд коррекционных школ\Логотип и Русское слово (1)-0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6919" y="11341233"/>
            <a:ext cx="2701427" cy="13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95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2" t="20171"/>
          <a:stretch/>
        </p:blipFill>
        <p:spPr>
          <a:xfrm>
            <a:off x="0" y="2788921"/>
            <a:ext cx="24387175" cy="1152144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5809" y="5564106"/>
            <a:ext cx="2709149" cy="327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011568" y="5839961"/>
            <a:ext cx="3949060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845825" y="3126939"/>
            <a:ext cx="1474967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defRPr/>
            </a:pPr>
            <a:r>
              <a:rPr lang="ru-RU" sz="2800" dirty="0">
                <a:solidFill>
                  <a:prstClr val="black"/>
                </a:solidFill>
              </a:rPr>
              <a:t>В Институте коррекционной педагогики открыт 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дополнительный набор на магистерскую программу</a:t>
            </a:r>
          </a:p>
          <a:p>
            <a:pPr lvl="0" fontAlgn="base">
              <a:defRPr/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Дидактика специального </a:t>
            </a:r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образования — олигофренопедагогика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2" t="34628" r="17616" b="-3255"/>
          <a:stretch/>
        </p:blipFill>
        <p:spPr bwMode="auto">
          <a:xfrm>
            <a:off x="0" y="4212203"/>
            <a:ext cx="8388625" cy="480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011568" y="7203371"/>
            <a:ext cx="2981922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011567" y="8180115"/>
            <a:ext cx="3311627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5574" y="9768274"/>
            <a:ext cx="9503187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5575" y="10501713"/>
            <a:ext cx="2802756" cy="3479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575" y="12721107"/>
            <a:ext cx="6213865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5696" y="8934397"/>
            <a:ext cx="2379419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/>
              <a:t>Присваиваемая степень (квалификация)  магистр  </a:t>
            </a:r>
            <a:br>
              <a:rPr lang="ru-RU" sz="2400" b="1" dirty="0"/>
            </a:br>
            <a:r>
              <a:rPr lang="ru-RU" sz="2400" b="1" dirty="0"/>
              <a:t>по направлению подготовки  </a:t>
            </a:r>
            <a:br>
              <a:rPr lang="ru-RU" sz="2400" b="1" dirty="0"/>
            </a:br>
            <a:r>
              <a:rPr lang="ru-RU" sz="2800" b="1" dirty="0">
                <a:solidFill>
                  <a:schemeClr val="bg1"/>
                </a:solidFill>
              </a:rPr>
              <a:t>44.04.03 Специальное (дефектологическое) образование</a:t>
            </a:r>
          </a:p>
          <a:p>
            <a:pPr lvl="0"/>
            <a:endParaRPr lang="ru-RU" sz="2400" b="1" dirty="0"/>
          </a:p>
          <a:p>
            <a:pPr lvl="0"/>
            <a:r>
              <a:rPr lang="ru-RU" sz="2600" b="1" dirty="0">
                <a:solidFill>
                  <a:schemeClr val="bg1"/>
                </a:solidFill>
              </a:rPr>
              <a:t>Цель программы:     </a:t>
            </a:r>
            <a:r>
              <a:rPr lang="ru-RU" sz="2400" b="1" dirty="0"/>
              <a:t>подготовка высококвалифицированных</a:t>
            </a:r>
            <a:br>
              <a:rPr lang="ru-RU" sz="2400" b="1" dirty="0"/>
            </a:br>
            <a:r>
              <a:rPr lang="ru-RU" sz="2400" b="1" dirty="0"/>
              <a:t>специалистов в области изучения и диагностики развития лиц </a:t>
            </a:r>
            <a:br>
              <a:rPr lang="ru-RU" sz="2400" b="1" dirty="0"/>
            </a:br>
            <a:r>
              <a:rPr lang="ru-RU" sz="2400" b="1" dirty="0"/>
              <a:t>с интеллектуальными нарушениями, углубление практических знаний </a:t>
            </a:r>
            <a:br>
              <a:rPr lang="ru-RU" sz="2400" b="1" dirty="0"/>
            </a:br>
            <a:r>
              <a:rPr lang="ru-RU" sz="2400" b="1" dirty="0"/>
              <a:t>в организации коррекционно- педагогической  работы с ними </a:t>
            </a:r>
            <a:br>
              <a:rPr lang="ru-RU" sz="2400" b="1" dirty="0"/>
            </a:br>
            <a:r>
              <a:rPr lang="ru-RU" sz="2400" b="1" dirty="0"/>
              <a:t>на основе достижений современного специального образования.</a:t>
            </a:r>
          </a:p>
          <a:p>
            <a:pPr lvl="0"/>
            <a:endParaRPr lang="ru-RU" sz="2400" b="1" dirty="0"/>
          </a:p>
          <a:p>
            <a:pPr lvl="0"/>
            <a:r>
              <a:rPr lang="ru-RU" sz="2600" b="1" dirty="0">
                <a:solidFill>
                  <a:schemeClr val="bg1"/>
                </a:solidFill>
              </a:rPr>
              <a:t>Область профессиональной деятельности:     </a:t>
            </a:r>
            <a:r>
              <a:rPr lang="ru-RU" sz="2400" b="1" dirty="0"/>
              <a:t>образование лиц (детей, подростков и взрослых) с интеллектуальными нарушениями, реализуемое в условиях различных государственных и частных образовательных организаций, социальных структур и структур здравоохранения, различных институциональных условиях.</a:t>
            </a:r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011566" y="6523595"/>
            <a:ext cx="2454393" cy="375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011568" y="5748521"/>
            <a:ext cx="159952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>
                <a:solidFill>
                  <a:schemeClr val="bg1"/>
                </a:solidFill>
              </a:rPr>
              <a:t>Направление подготовки     </a:t>
            </a:r>
            <a:r>
              <a:rPr lang="ru-RU" sz="2600" b="1" dirty="0"/>
              <a:t>44.04.03 Специальное (дефектологическое) образование</a:t>
            </a:r>
          </a:p>
          <a:p>
            <a:pPr lvl="0"/>
            <a:endParaRPr lang="ru-RU" sz="2000" b="1" dirty="0"/>
          </a:p>
          <a:p>
            <a:pPr lvl="0"/>
            <a:r>
              <a:rPr lang="ru-RU" sz="2600" b="1" dirty="0">
                <a:solidFill>
                  <a:schemeClr val="bg1"/>
                </a:solidFill>
              </a:rPr>
              <a:t>Срок обучения     </a:t>
            </a:r>
            <a:r>
              <a:rPr lang="ru-RU" sz="2600" b="1" dirty="0"/>
              <a:t>2,5 года</a:t>
            </a:r>
          </a:p>
          <a:p>
            <a:pPr lvl="0"/>
            <a:endParaRPr lang="ru-RU" sz="2000" b="1" dirty="0">
              <a:solidFill>
                <a:schemeClr val="bg1"/>
              </a:solidFill>
            </a:endParaRPr>
          </a:p>
          <a:p>
            <a:pPr lvl="0"/>
            <a:r>
              <a:rPr lang="ru-RU" sz="2600" b="1" dirty="0">
                <a:solidFill>
                  <a:schemeClr val="bg1"/>
                </a:solidFill>
              </a:rPr>
              <a:t>Форма обучения:      </a:t>
            </a:r>
            <a:r>
              <a:rPr lang="ru-RU" sz="2600" b="1" dirty="0"/>
              <a:t>заочная с применением ДОТ. </a:t>
            </a:r>
            <a:br>
              <a:rPr lang="ru-RU" sz="2600" b="1" dirty="0"/>
            </a:br>
            <a:r>
              <a:rPr lang="ru-RU" sz="2600" b="1" dirty="0"/>
              <a:t>Предполагается очное присутствие  в ИКП на установочных сессиях 2 раза в год</a:t>
            </a:r>
          </a:p>
          <a:p>
            <a:pPr lvl="0"/>
            <a:endParaRPr lang="ru-RU" sz="1100" b="1" dirty="0"/>
          </a:p>
          <a:p>
            <a:pPr lvl="0"/>
            <a:r>
              <a:rPr lang="ru-RU" sz="2600" b="1" dirty="0">
                <a:solidFill>
                  <a:schemeClr val="bg1"/>
                </a:solidFill>
              </a:rPr>
              <a:t>Стоимость обучения      </a:t>
            </a:r>
            <a:r>
              <a:rPr lang="ru-RU" sz="2600" b="1" dirty="0"/>
              <a:t>90 000 в год</a:t>
            </a:r>
            <a:endParaRPr lang="ru-RU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5959" y="9072920"/>
            <a:ext cx="10834710" cy="30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7989" y="2975475"/>
            <a:ext cx="64054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МАГИСТРАТУРА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15021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2" t="20171"/>
          <a:stretch/>
        </p:blipFill>
        <p:spPr>
          <a:xfrm>
            <a:off x="0" y="2788921"/>
            <a:ext cx="24387175" cy="1152144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8549641"/>
            <a:ext cx="10956471" cy="5760720"/>
          </a:xfrm>
          <a:prstGeom prst="rect">
            <a:avLst/>
          </a:prstGeom>
          <a:solidFill>
            <a:srgbClr val="E8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243718" y="3495527"/>
            <a:ext cx="18546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ТЕЛЕДЕФЕКТОЛОГИЯ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3719" y="4764287"/>
            <a:ext cx="8698252" cy="907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Оказание психолого-медико-педагогических </a:t>
            </a:r>
            <a:br>
              <a:rPr lang="ru-RU" sz="3200" dirty="0"/>
            </a:br>
            <a:r>
              <a:rPr lang="ru-RU" sz="3200" dirty="0"/>
              <a:t>услуг с применением технологий 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«ТЕЛЕДЕФЕКТОЛОГИИ» 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dirty="0"/>
              <a:t>осуществляется в рамках реализуемого </a:t>
            </a:r>
            <a:br>
              <a:rPr lang="ru-RU" sz="3200" dirty="0"/>
            </a:br>
            <a:r>
              <a:rPr lang="ru-RU" sz="3200" dirty="0"/>
              <a:t>ФГБНУ «Институт коррекционной педагогики»</a:t>
            </a:r>
            <a:br>
              <a:rPr lang="ru-RU" sz="3200" dirty="0"/>
            </a:br>
            <a:r>
              <a:rPr lang="ru-RU" sz="3200" dirty="0"/>
              <a:t>направления научно-методического обеспечения региональных систем образования</a:t>
            </a:r>
          </a:p>
          <a:p>
            <a:endParaRPr lang="ru-RU" sz="3200" dirty="0"/>
          </a:p>
          <a:p>
            <a:r>
              <a:rPr lang="ru-RU" sz="3200" dirty="0"/>
              <a:t>Предлагается инновационное решение,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направленное </a:t>
            </a:r>
            <a:r>
              <a:rPr lang="ru-RU" sz="3200" dirty="0"/>
              <a:t>на повышение </a:t>
            </a:r>
            <a:br>
              <a:rPr lang="ru-RU" sz="3200" dirty="0"/>
            </a:br>
            <a:r>
              <a:rPr lang="ru-RU" sz="3200" dirty="0"/>
              <a:t>профессиональной компетентности</a:t>
            </a:r>
            <a:br>
              <a:rPr lang="ru-RU" sz="3200" dirty="0"/>
            </a:br>
            <a:r>
              <a:rPr lang="ru-RU" sz="3200" dirty="0"/>
              <a:t>педагогических работников образовательных организаций, специалистов ПМПК </a:t>
            </a:r>
            <a:br>
              <a:rPr lang="ru-RU" sz="3200" dirty="0"/>
            </a:br>
            <a:r>
              <a:rPr lang="ru-RU" sz="3200" dirty="0"/>
              <a:t>и ППМС-центров, в части проведения диагностических мероприятий и выбора оптимальных методов коррекции </a:t>
            </a:r>
            <a:br>
              <a:rPr lang="ru-RU" sz="3200" dirty="0"/>
            </a:br>
            <a:r>
              <a:rPr lang="ru-RU" sz="3200" dirty="0"/>
              <a:t>нарушений развития у детей</a:t>
            </a:r>
          </a:p>
          <a:p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569058" y="12959486"/>
            <a:ext cx="12225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КОНТАКТНАЯ ИНФОРМАЦИЯ:</a:t>
            </a:r>
            <a:endParaRPr lang="ru-RU" sz="2800" b="1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dirty="0"/>
              <a:t>Горохова Марьяна Сергеевна    </a:t>
            </a:r>
            <a:r>
              <a:rPr lang="en-US" sz="2800" dirty="0" err="1">
                <a:hlinkClick r:id="rId5"/>
              </a:rPr>
              <a:t>gorohova@ikp.email</a:t>
            </a:r>
            <a:r>
              <a:rPr lang="ru-RU" sz="2800" dirty="0"/>
              <a:t>     +7 (903) 585-15-05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088283" y="3664804"/>
            <a:ext cx="6785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Организация работы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76"/>
          <a:stretch/>
        </p:blipFill>
        <p:spPr bwMode="auto">
          <a:xfrm>
            <a:off x="17940446" y="2952300"/>
            <a:ext cx="2199072" cy="1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1412" y="5014085"/>
            <a:ext cx="12854609" cy="764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7588" y="3340860"/>
            <a:ext cx="245745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63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79513" y="10378216"/>
            <a:ext cx="24466688" cy="3474944"/>
          </a:xfrm>
          <a:prstGeom prst="rect">
            <a:avLst/>
          </a:prstGeom>
          <a:solidFill>
            <a:srgbClr val="E8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08653" y="2865654"/>
            <a:ext cx="178978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 Цифровой проектный офис ИКП (ЦПО ИКП)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442" y="4259571"/>
            <a:ext cx="9282035" cy="5620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64498" y="10774138"/>
            <a:ext cx="8484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КОНТАКТНАЯ ИНФОРМАЦИЯ: 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err="1"/>
              <a:t>Кочетова</a:t>
            </a:r>
            <a:r>
              <a:rPr lang="ru-RU" sz="2800" b="1" dirty="0"/>
              <a:t> Екатерина Александровна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/>
              <a:t>ученый секретарь ФГБНУ «ИКП»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 err="1"/>
              <a:t>kochetova@ikp.email</a:t>
            </a:r>
            <a:endParaRPr lang="ru-RU" sz="2800" b="1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b="1" dirty="0"/>
              <a:t>+7 (999) 861-76-56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2025" y="10774138"/>
            <a:ext cx="1303886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НАПРАВЛЕНИЯ СОТРУДНИЧЕСТВА: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2800" b="1" dirty="0"/>
              <a:t>Апробация программно-методических материалов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2800" b="1" dirty="0"/>
              <a:t>Апробация учебников, пособий, игр и игрушек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2800" b="1" dirty="0"/>
              <a:t>Участие в научно-исследовательской работе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2800" b="1" dirty="0"/>
              <a:t>Презентация собственной практики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2800" b="1" dirty="0"/>
              <a:t>Участие в работе специальных учебно-методических советах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9175" y="4259571"/>
            <a:ext cx="9230799" cy="555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G:\Olga\Olga\_!!работа\_!ИКП\преза Машук 24\пя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8295" y="4586978"/>
            <a:ext cx="3248399" cy="33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Загрузки\QRCode_11-2-2024_18-57-14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99314">
            <a:off x="21910418" y="5414712"/>
            <a:ext cx="1423086" cy="14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81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2" t="20171"/>
          <a:stretch/>
        </p:blipFill>
        <p:spPr>
          <a:xfrm>
            <a:off x="0" y="2788921"/>
            <a:ext cx="24387175" cy="1152144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714505" y="3262408"/>
            <a:ext cx="22672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СУМС - 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</a:rPr>
              <a:t>специальные учебно-методические советы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80621" y="5457118"/>
            <a:ext cx="6539948" cy="149705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07708" y="7311019"/>
            <a:ext cx="7147748" cy="17904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60107" y="9377569"/>
            <a:ext cx="7889869" cy="240746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2007708" y="5670666"/>
            <a:ext cx="88111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Начальное </a:t>
            </a:r>
            <a:br>
              <a:rPr lang="ru-RU" sz="32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общее образование</a:t>
            </a:r>
          </a:p>
          <a:p>
            <a:endParaRPr lang="ru-RU" sz="3200" dirty="0">
              <a:solidFill>
                <a:schemeClr val="bg1"/>
              </a:solidFill>
              <a:latin typeface="Mont Bold" pitchFamily="2" charset="0"/>
            </a:endParaRPr>
          </a:p>
          <a:p>
            <a:endParaRPr lang="ru-RU" sz="3200" dirty="0">
              <a:solidFill>
                <a:schemeClr val="bg1"/>
              </a:solidFill>
              <a:latin typeface="Mont Bold" pitchFamily="2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Основное </a:t>
            </a:r>
            <a:br>
              <a:rPr lang="ru-RU" sz="32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общее образование</a:t>
            </a:r>
          </a:p>
          <a:p>
            <a:endParaRPr lang="ru-RU" sz="3200" dirty="0">
              <a:solidFill>
                <a:schemeClr val="bg1"/>
              </a:solidFill>
              <a:latin typeface="Mont Bold" pitchFamily="2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</a:t>
            </a:r>
          </a:p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 Обучение обучающихся </a:t>
            </a:r>
          </a:p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 с умственной отсталостью</a:t>
            </a:r>
          </a:p>
          <a:p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 (интеллектуальными</a:t>
            </a:r>
            <a:br>
              <a:rPr lang="ru-RU" sz="32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Mont Bold" pitchFamily="2" charset="0"/>
              </a:rPr>
              <a:t>    нарушениями)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574188" y="5650788"/>
            <a:ext cx="1150951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ЦЕЛЬ: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Организация, отбор, экспертиза, доработка и тиражирование эффективных программно-методических материалов и дидактических пособий</a:t>
            </a:r>
          </a:p>
          <a:p>
            <a:r>
              <a:rPr lang="ru-RU" sz="2800" dirty="0"/>
              <a:t> </a:t>
            </a:r>
          </a:p>
          <a:p>
            <a:r>
              <a:rPr lang="ru-RU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ЛОГИКА РАБОТЫ:  </a:t>
            </a:r>
          </a:p>
          <a:p>
            <a:r>
              <a:rPr lang="ru-RU" sz="2800" dirty="0"/>
              <a:t>В структуру каждого СУМС входят разработчики ФАООП, авторы федеральных рабочих программ и специальных учебников, представители отдельных образовательных организаций, представители ИРО, преподаватели вузов  </a:t>
            </a:r>
          </a:p>
          <a:p>
            <a:endParaRPr lang="ru-RU" sz="2800" dirty="0"/>
          </a:p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УСЛОВИЯ ВКЛЮЧЕНИЯ В СУМС:</a:t>
            </a:r>
          </a:p>
          <a:p>
            <a:r>
              <a:rPr lang="ru-RU" sz="2800" dirty="0"/>
              <a:t>Соответствие предъявляемым квалификационным 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xmlns="" val="32896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2" t="20171"/>
          <a:stretch/>
        </p:blipFill>
        <p:spPr>
          <a:xfrm>
            <a:off x="0" y="2788921"/>
            <a:ext cx="24387175" cy="11521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48" b="58373"/>
          <a:stretch/>
        </p:blipFill>
        <p:spPr>
          <a:xfrm>
            <a:off x="0" y="6613072"/>
            <a:ext cx="24385588" cy="31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8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47758" y="2981340"/>
            <a:ext cx="22165452" cy="10395398"/>
            <a:chOff x="347758" y="329270"/>
            <a:chExt cx="27820297" cy="1304746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47759" y="7641347"/>
              <a:ext cx="15952163" cy="5735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47759" y="1768699"/>
              <a:ext cx="15952163" cy="5735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80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 flipV="1">
              <a:off x="347758" y="329270"/>
              <a:ext cx="13163548" cy="121451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8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97138" y="473757"/>
              <a:ext cx="185799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>
                  <a:solidFill>
                    <a:schemeClr val="bg1"/>
                  </a:solidFill>
                </a:rPr>
                <a:t>НАУЧНО-МЕТОДИЧЕСКИЕ ПРОДУКТЫ</a:t>
              </a:r>
              <a:endParaRPr lang="ru-RU" sz="4800" dirty="0">
                <a:solidFill>
                  <a:schemeClr val="bg1"/>
                </a:solidFill>
              </a:endParaRPr>
            </a:p>
          </p:txBody>
        </p:sp>
        <p:pic>
          <p:nvPicPr>
            <p:cNvPr id="11266" name="Picture 2" descr="FireShot Capture 002 - - prosluh.ikp-rao.r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3500" y="5034057"/>
              <a:ext cx="7326819" cy="784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9913499" y="2199441"/>
              <a:ext cx="7564936" cy="258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 smtClean="0"/>
                <a:t>Навигатор</a:t>
              </a:r>
              <a:r>
                <a:rPr lang="en-US" sz="3200" dirty="0" smtClean="0"/>
                <a:t/>
              </a:r>
              <a:br>
                <a:rPr lang="en-US" sz="3200" dirty="0" smtClean="0"/>
              </a:br>
              <a:r>
                <a:rPr lang="ru-RU" sz="3200" dirty="0" smtClean="0"/>
                <a:t>коррекционной </a:t>
              </a:r>
              <a:r>
                <a:rPr lang="ru-RU" sz="3200" dirty="0"/>
                <a:t>помощи </a:t>
              </a:r>
              <a:endParaRPr lang="en-US" sz="3200" dirty="0" smtClean="0"/>
            </a:p>
            <a:p>
              <a:r>
                <a:rPr lang="ru-RU" sz="3200" dirty="0" smtClean="0"/>
                <a:t>семье с ребенком</a:t>
              </a:r>
              <a:r>
                <a:rPr lang="en-US" sz="3200" dirty="0" smtClean="0"/>
                <a:t/>
              </a:r>
              <a:br>
                <a:rPr lang="en-US" sz="3200" dirty="0" smtClean="0"/>
              </a:br>
              <a:r>
                <a:rPr lang="ru-RU" sz="3200" dirty="0" smtClean="0"/>
                <a:t> </a:t>
              </a:r>
              <a:r>
                <a:rPr lang="ru-RU" sz="3200" dirty="0"/>
                <a:t>с нарушенным слухом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3946699" y="4073271"/>
              <a:ext cx="4221356" cy="733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813586" y="1885370"/>
              <a:ext cx="18363475" cy="5305909"/>
              <a:chOff x="465263" y="866341"/>
              <a:chExt cx="6589809" cy="1904047"/>
            </a:xfrm>
          </p:grpSpPr>
          <p:pic>
            <p:nvPicPr>
              <p:cNvPr id="4" name="Picture 2" descr="https://ikp-rao.ru/wp-content/uploads/2023/12/Dlya-novosti-oblozhka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63" y="932856"/>
                <a:ext cx="1323585" cy="1831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 descr="https://ikp-rao.ru/wp-content/uploads/2023/12/2099006.resize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3142" y="866341"/>
                <a:ext cx="1166490" cy="1833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Рисунок 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21878" y="936728"/>
                <a:ext cx="1277768" cy="183366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16269" y="926954"/>
                <a:ext cx="1338803" cy="1837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813586" y="7385729"/>
              <a:ext cx="9759462" cy="1846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200" dirty="0">
                  <a:solidFill>
                    <a:srgbClr val="2C2C2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Более </a:t>
              </a:r>
              <a:r>
                <a:rPr lang="ru-RU" sz="48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r>
                <a:rPr lang="ru-RU" sz="3200" dirty="0">
                  <a:solidFill>
                    <a:srgbClr val="2C2C2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методических пособий </a:t>
              </a:r>
            </a:p>
            <a:p>
              <a:pPr>
                <a:lnSpc>
                  <a:spcPct val="80000"/>
                </a:lnSpc>
              </a:pPr>
              <a:r>
                <a:rPr lang="ru-RU" sz="3200" dirty="0">
                  <a:solidFill>
                    <a:srgbClr val="2C2C2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рекомендаций для специалистов </a:t>
              </a:r>
            </a:p>
            <a:p>
              <a:pPr>
                <a:lnSpc>
                  <a:spcPct val="80000"/>
                </a:lnSpc>
              </a:pPr>
              <a:r>
                <a:rPr lang="ru-RU" sz="3200" dirty="0">
                  <a:solidFill>
                    <a:srgbClr val="2C2C2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родителей</a:t>
              </a:r>
              <a:endParaRPr lang="ru-RU" sz="320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23" t="7901" r="58442" b="16176"/>
            <a:stretch/>
          </p:blipFill>
          <p:spPr>
            <a:xfrm>
              <a:off x="10445953" y="7558857"/>
              <a:ext cx="8731108" cy="551029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9913500" y="641539"/>
              <a:ext cx="4591145" cy="1557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733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ЭЛЕКТРОННЫЕ РЕСУРСЫ</a:t>
              </a:r>
              <a:endParaRPr lang="ru-RU" sz="3733" b="1" dirty="0">
                <a:solidFill>
                  <a:srgbClr val="0070C0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737" t="14694" r="61549" b="4570"/>
            <a:stretch/>
          </p:blipFill>
          <p:spPr>
            <a:xfrm>
              <a:off x="878606" y="9586919"/>
              <a:ext cx="3021013" cy="348223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338" t="13091" r="67068" b="6174"/>
            <a:stretch/>
          </p:blipFill>
          <p:spPr>
            <a:xfrm>
              <a:off x="6122466" y="9220814"/>
              <a:ext cx="2981827" cy="3848341"/>
            </a:xfrm>
            <a:prstGeom prst="rect">
              <a:avLst/>
            </a:prstGeom>
          </p:spPr>
        </p:pic>
      </p:grpSp>
      <p:pic>
        <p:nvPicPr>
          <p:cNvPr id="22" name="Picture 3" descr="G:\Olga\Olga\_!!работа\_!ИКП\преза Машук 24\пя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7928" y="2981340"/>
            <a:ext cx="4047367" cy="41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Загрузки\QRCode_11-2-2024_16-24-1.png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63925">
            <a:off x="21735828" y="4065467"/>
            <a:ext cx="1633767" cy="163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12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54645"/>
            <a:ext cx="17945100" cy="228600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+mn-lt"/>
              </a:rPr>
              <a:t>В </a:t>
            </a:r>
            <a:r>
              <a:rPr lang="ru-RU" sz="3600" b="1" dirty="0">
                <a:solidFill>
                  <a:srgbClr val="0070C0"/>
                </a:solidFill>
                <a:latin typeface="+mn-lt"/>
              </a:rPr>
              <a:t>2023 году </a:t>
            </a:r>
            <a:r>
              <a:rPr lang="ru-RU" sz="3600" b="1" dirty="0">
                <a:latin typeface="+mn-lt"/>
              </a:rPr>
              <a:t>Институт коррекционной педагогики </a:t>
            </a:r>
            <a:r>
              <a:rPr lang="ru-RU" sz="3600" dirty="0">
                <a:latin typeface="+mn-lt"/>
              </a:rPr>
              <a:t>в рамках выполнения государственного задания подготовил методические пособия с рекомендациями для специалистов по вопросам социализации и формирования жизненных компетенций обучающихся с ограниченными возможностями здоровья: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23140" y="6966525"/>
            <a:ext cx="22146676" cy="5492175"/>
            <a:chOff x="736604" y="5640645"/>
            <a:chExt cx="22217990" cy="550986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8972" t="14858" r="23855" b="4295"/>
            <a:stretch/>
          </p:blipFill>
          <p:spPr>
            <a:xfrm>
              <a:off x="12204575" y="6623625"/>
              <a:ext cx="3700288" cy="45268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41379" t="14476" r="26214" b="4819"/>
            <a:stretch/>
          </p:blipFill>
          <p:spPr>
            <a:xfrm>
              <a:off x="16171313" y="5640646"/>
              <a:ext cx="3231596" cy="452688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/>
            <a:srcRect l="39809" t="14560" r="26095" b="4288"/>
            <a:stretch/>
          </p:blipFill>
          <p:spPr>
            <a:xfrm>
              <a:off x="19573243" y="6623624"/>
              <a:ext cx="3381351" cy="452688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38679" t="15800" r="23885" b="10254"/>
            <a:stretch/>
          </p:blipFill>
          <p:spPr>
            <a:xfrm>
              <a:off x="736604" y="5640646"/>
              <a:ext cx="4032240" cy="448026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/>
            <a:srcRect l="39385" t="14323" r="26963" b="7162"/>
            <a:stretch/>
          </p:blipFill>
          <p:spPr>
            <a:xfrm>
              <a:off x="4975654" y="6623627"/>
              <a:ext cx="3449384" cy="452687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/>
            <a:srcRect l="39173" t="12863" r="25869" b="6259"/>
            <a:stretch/>
          </p:blipFill>
          <p:spPr>
            <a:xfrm>
              <a:off x="8629572" y="5640645"/>
              <a:ext cx="3478631" cy="4526879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896352" y="15912205"/>
            <a:ext cx="15400741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/>
              <a:t>https://ikp-rao.ru/ikp-podgotovil-metodicheskie-posobiya-po-socializacii-podrostkov-s-ovz/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034565" y="3189303"/>
            <a:ext cx="4047367" cy="4120575"/>
            <a:chOff x="19729531" y="2942549"/>
            <a:chExt cx="4452141" cy="4532671"/>
          </a:xfrm>
        </p:grpSpPr>
        <p:pic>
          <p:nvPicPr>
            <p:cNvPr id="13" name="Picture 3" descr="G:\Olga\Olga\_!!работа\_!ИКП\преза Машук 24\пя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9531" y="2942549"/>
              <a:ext cx="4452141" cy="4532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qrcoder.ru/code/?https%3A%2F%2Fikp-rao.ru%2Fikp-podgotovil-metodicheskie-posobiya-po-socializacii-podrostkov-s-ovz%2F&amp;10&amp;0"/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52" t="4919" r="5377" b="6232"/>
            <a:stretch/>
          </p:blipFill>
          <p:spPr bwMode="auto">
            <a:xfrm rot="1358393">
              <a:off x="21295554" y="4023760"/>
              <a:ext cx="1991178" cy="200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368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3393" t="14488" r="20006" b="4312"/>
          <a:stretch/>
        </p:blipFill>
        <p:spPr>
          <a:xfrm>
            <a:off x="1325879" y="2864550"/>
            <a:ext cx="15087601" cy="10347239"/>
          </a:xfrm>
          <a:prstGeom prst="rect">
            <a:avLst/>
          </a:prstGeom>
        </p:spPr>
      </p:pic>
      <p:pic>
        <p:nvPicPr>
          <p:cNvPr id="2051" name="Picture 3" descr="G:\Olga\Olga\_!!работа\_!ИКП\преза Машук 24\п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010" y="6133530"/>
            <a:ext cx="49149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qrcoder.ru/code/?https%3A%2F%2Fikp-rao.ru%2Fmetodicheskie-rekomendacii%2F&amp;10&amp;0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2" t="8233" r="7887" b="8598"/>
          <a:stretch/>
        </p:blipFill>
        <p:spPr bwMode="auto">
          <a:xfrm rot="1284359">
            <a:off x="20393916" y="7248753"/>
            <a:ext cx="2309803" cy="22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871402" y="11841480"/>
            <a:ext cx="10912087" cy="8218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71401" y="9399186"/>
            <a:ext cx="10912087" cy="23598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43298" y="7910520"/>
            <a:ext cx="10912087" cy="14658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328585" y="2819392"/>
            <a:ext cx="9963150" cy="4348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4642" y="6140243"/>
            <a:ext cx="11819775" cy="14069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4642" y="5148923"/>
            <a:ext cx="11819775" cy="9137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4642" y="4314440"/>
            <a:ext cx="11819775" cy="7329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 flipV="1">
            <a:off x="575809" y="3005440"/>
            <a:ext cx="8295592" cy="9991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8" name="Прямоугольник 7"/>
          <p:cNvSpPr/>
          <p:nvPr/>
        </p:nvSpPr>
        <p:spPr>
          <a:xfrm>
            <a:off x="801129" y="3096880"/>
            <a:ext cx="16787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СПЕЦИАЛЬНЫЕ УЧЕБНИКИ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641" y="3873045"/>
            <a:ext cx="11819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0070C0"/>
              </a:solidFill>
            </a:endParaRPr>
          </a:p>
          <a:p>
            <a:r>
              <a:rPr lang="ru-RU" sz="3200" dirty="0">
                <a:solidFill>
                  <a:srgbClr val="0070C0"/>
                </a:solidFill>
              </a:rPr>
              <a:t>Разработаны </a:t>
            </a:r>
            <a:r>
              <a:rPr lang="ru-RU" sz="3600" b="1" dirty="0">
                <a:solidFill>
                  <a:srgbClr val="0070C0"/>
                </a:solidFill>
              </a:rPr>
              <a:t>6 макетов </a:t>
            </a:r>
            <a:r>
              <a:rPr lang="ru-RU" sz="3200" dirty="0">
                <a:solidFill>
                  <a:srgbClr val="0070C0"/>
                </a:solidFill>
              </a:rPr>
              <a:t>специальных учебников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 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ru-RU" sz="3200" dirty="0">
                <a:solidFill>
                  <a:srgbClr val="0070C0"/>
                </a:solidFill>
              </a:rPr>
              <a:t>Проведена </a:t>
            </a:r>
            <a:r>
              <a:rPr lang="ru-RU" sz="3600" b="1" dirty="0">
                <a:solidFill>
                  <a:srgbClr val="0070C0"/>
                </a:solidFill>
              </a:rPr>
              <a:t>апробация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70C0"/>
                </a:solidFill>
              </a:rPr>
              <a:t>на </a:t>
            </a:r>
            <a:r>
              <a:rPr lang="ru-RU" sz="3200" dirty="0">
                <a:solidFill>
                  <a:srgbClr val="0070C0"/>
                </a:solidFill>
              </a:rPr>
              <a:t>выездных мероприятиях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r>
              <a:rPr lang="ru-RU" sz="3200" dirty="0">
                <a:solidFill>
                  <a:srgbClr val="0070C0"/>
                </a:solidFill>
              </a:rPr>
              <a:t>В августе 2024 года – </a:t>
            </a:r>
            <a:r>
              <a:rPr lang="ru-RU" sz="3600" b="1" dirty="0">
                <a:solidFill>
                  <a:srgbClr val="0070C0"/>
                </a:solidFill>
              </a:rPr>
              <a:t>экспертиза</a:t>
            </a:r>
            <a:r>
              <a:rPr lang="ru-RU" sz="3200" dirty="0">
                <a:solidFill>
                  <a:srgbClr val="0070C0"/>
                </a:solidFill>
              </a:rPr>
              <a:t> для последующего включения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в Федеральный перечень учебников</a:t>
            </a:r>
            <a:endParaRPr lang="en-US" sz="3200" dirty="0">
              <a:solidFill>
                <a:srgbClr val="0070C0"/>
              </a:solidFill>
            </a:endParaRPr>
          </a:p>
          <a:p>
            <a:endParaRPr lang="ru-RU" sz="3200" dirty="0">
              <a:solidFill>
                <a:srgbClr val="0070C0"/>
              </a:solidFill>
            </a:endParaRPr>
          </a:p>
          <a:p>
            <a:endParaRPr lang="ru-RU" sz="3200" dirty="0">
              <a:solidFill>
                <a:srgbClr val="0070C0"/>
              </a:solidFill>
            </a:endParaRPr>
          </a:p>
          <a:p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1220" y="7949417"/>
            <a:ext cx="1152411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для обучающихся с тяжелыми нарушениями речи</a:t>
            </a:r>
          </a:p>
          <a:p>
            <a:r>
              <a:rPr lang="ru-RU" sz="2800" dirty="0"/>
              <a:t>Окружающий мир (4 класс)</a:t>
            </a:r>
          </a:p>
          <a:p>
            <a:r>
              <a:rPr lang="ru-RU" sz="2800" dirty="0"/>
              <a:t>Литературное чтение (4 класс)</a:t>
            </a:r>
          </a:p>
          <a:p>
            <a:endParaRPr lang="ru-RU" sz="1100" b="1" dirty="0"/>
          </a:p>
          <a:p>
            <a:r>
              <a:rPr lang="ru-RU" sz="2800" b="1" dirty="0">
                <a:solidFill>
                  <a:srgbClr val="0070C0"/>
                </a:solidFill>
              </a:rPr>
              <a:t>для слепых обучающихся</a:t>
            </a:r>
          </a:p>
          <a:p>
            <a:r>
              <a:rPr lang="ru-RU" sz="2800" dirty="0"/>
              <a:t>Информатика (6 класс)</a:t>
            </a:r>
          </a:p>
          <a:p>
            <a:r>
              <a:rPr lang="ru-RU" sz="2800" dirty="0"/>
              <a:t>Изобразительное искусство (</a:t>
            </a:r>
            <a:r>
              <a:rPr lang="ru-RU" sz="2800" dirty="0" err="1"/>
              <a:t>тифлографика</a:t>
            </a:r>
            <a:r>
              <a:rPr lang="ru-RU" sz="2800" dirty="0"/>
              <a:t>) (4 класс)</a:t>
            </a:r>
          </a:p>
          <a:p>
            <a:r>
              <a:rPr lang="ru-RU" sz="2800" dirty="0"/>
              <a:t>Английский язык (4 класс)</a:t>
            </a:r>
          </a:p>
          <a:p>
            <a:r>
              <a:rPr lang="ru-RU" sz="2800" dirty="0"/>
              <a:t>Изобразительное искусство (</a:t>
            </a:r>
            <a:r>
              <a:rPr lang="ru-RU" sz="2800" dirty="0" err="1"/>
              <a:t>тифлографика</a:t>
            </a:r>
            <a:r>
              <a:rPr lang="ru-RU" sz="2800" dirty="0"/>
              <a:t>) (1 класс)</a:t>
            </a:r>
          </a:p>
          <a:p>
            <a:endParaRPr lang="ru-RU" sz="1400" dirty="0"/>
          </a:p>
          <a:p>
            <a:r>
              <a:rPr lang="ru-RU" sz="2800" b="1" dirty="0">
                <a:solidFill>
                  <a:srgbClr val="0070C0"/>
                </a:solidFill>
              </a:rPr>
              <a:t>для обучающихся с нарушениями слуха</a:t>
            </a:r>
          </a:p>
          <a:p>
            <a:r>
              <a:rPr lang="ru-RU" sz="2800" dirty="0"/>
              <a:t>Русский язык (6 класс)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06" t="7744" r="9473" b="7510"/>
          <a:stretch/>
        </p:blipFill>
        <p:spPr>
          <a:xfrm>
            <a:off x="684641" y="7888191"/>
            <a:ext cx="7930381" cy="4958445"/>
          </a:xfrm>
          <a:prstGeom prst="rect">
            <a:avLst/>
          </a:prstGeom>
        </p:spPr>
      </p:pic>
      <p:pic>
        <p:nvPicPr>
          <p:cNvPr id="1026" name="Picture 2" descr="https://lh7-us.googleusercontent.com/rO_70sNxthmHDoFANU0DUijGJav2_wP1XNZq3SMcpxxf-2a4jfHsUrl5Y6JRMi5giiZD_qQS5UkT-6kJ9CS4KRQ4BNezj5Neq2fz-EdhxH6yIHqXBzfTngBHw0l8tCIFSbbyF3-4C5WNo0Y=s204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8" t="8252" r="7377" b="8535"/>
          <a:stretch/>
        </p:blipFill>
        <p:spPr bwMode="auto">
          <a:xfrm>
            <a:off x="19783489" y="7718682"/>
            <a:ext cx="4203638" cy="54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3281660" y="3005439"/>
            <a:ext cx="10577769" cy="4708507"/>
            <a:chOff x="14798021" y="3005440"/>
            <a:chExt cx="9061408" cy="403352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66" t="13091" r="57896" b="10183"/>
            <a:stretch/>
          </p:blipFill>
          <p:spPr>
            <a:xfrm>
              <a:off x="14798021" y="3005440"/>
              <a:ext cx="2790554" cy="392593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61" t="13358" r="57970"/>
            <a:stretch/>
          </p:blipFill>
          <p:spPr>
            <a:xfrm>
              <a:off x="17893204" y="3113036"/>
              <a:ext cx="2798232" cy="392593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63" t="12288" r="57895" b="6442"/>
            <a:stretch/>
          </p:blipFill>
          <p:spPr>
            <a:xfrm>
              <a:off x="20914982" y="3113036"/>
              <a:ext cx="2944447" cy="3925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3207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572656" y="3172642"/>
            <a:ext cx="21486127" cy="10040434"/>
            <a:chOff x="-565357" y="236826"/>
            <a:chExt cx="9717424" cy="4540935"/>
          </a:xfrm>
        </p:grpSpPr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-565357" y="236826"/>
              <a:ext cx="8072210" cy="39904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8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Дистанционное обучение детей с ОВЗ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565357" y="673525"/>
              <a:ext cx="9717424" cy="1294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ru-RU" sz="3600" dirty="0"/>
                <a:t>Раздел включает в </a:t>
              </a:r>
              <a:r>
                <a:rPr lang="ru-RU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себя лучшие практики дистанционного обучения</a:t>
              </a:r>
              <a:r>
                <a:rPr lang="ru-RU" sz="3600" dirty="0"/>
                <a:t>, полученные в результате изучения </a:t>
              </a:r>
              <a:br>
                <a:rPr lang="ru-RU" sz="3600" dirty="0"/>
              </a:br>
              <a:r>
                <a:rPr lang="ru-RU" sz="3600" dirty="0"/>
                <a:t>актуальных региональных практик и разработок  научных сотрудников Института </a:t>
              </a:r>
              <a:endParaRPr lang="ru-RU" sz="3600" b="1" dirty="0"/>
            </a:p>
            <a:p>
              <a:pPr fontAlgn="base"/>
              <a:endParaRPr lang="ru-RU" sz="3600" b="1" dirty="0"/>
            </a:p>
            <a:p>
              <a:pPr fontAlgn="base"/>
              <a:endParaRPr lang="ru-RU" sz="3600" b="1" dirty="0"/>
            </a:p>
            <a:p>
              <a:pPr fontAlgn="base"/>
              <a:endParaRPr lang="ru-RU" sz="3600" dirty="0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3" r="1453"/>
            <a:stretch/>
          </p:blipFill>
          <p:spPr bwMode="auto">
            <a:xfrm>
              <a:off x="-565357" y="1290069"/>
              <a:ext cx="4656261" cy="3487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 descr="G:\Olga\Olga\_!!работа\_РАО коррекц\_преза Астраань 5-07-23\23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852" y="1677957"/>
              <a:ext cx="3015076" cy="211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952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" t="20171"/>
          <a:stretch/>
        </p:blipFill>
        <p:spPr>
          <a:xfrm>
            <a:off x="0" y="2788921"/>
            <a:ext cx="24387175" cy="1152144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626313" y="4579652"/>
            <a:ext cx="7931469" cy="47365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</a:t>
            </a:r>
            <a:endParaRPr lang="ru-RU" sz="48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56817" y="4579652"/>
            <a:ext cx="6402360" cy="47365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</a:t>
            </a:r>
            <a:endParaRPr lang="ru-RU" sz="48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8422" y="9688403"/>
            <a:ext cx="23230755" cy="44164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</a:t>
            </a:r>
            <a:endParaRPr lang="ru-RU" sz="4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8423" y="4577862"/>
            <a:ext cx="7209437" cy="47123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1651" y="2853907"/>
            <a:ext cx="23465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ЦЕНТР СОДЕЙСТВИЯ РАЗВИТИЮ НАУЧНЫХ </a:t>
            </a:r>
            <a:r>
              <a:rPr lang="ru-RU" sz="4800" b="1" dirty="0" smtClean="0">
                <a:solidFill>
                  <a:srgbClr val="0070C0"/>
                </a:solidFill>
              </a:rPr>
              <a:t>ИССЛЕДОВАНИЙ В </a:t>
            </a:r>
            <a:r>
              <a:rPr lang="ru-RU" sz="4800" b="1" dirty="0">
                <a:solidFill>
                  <a:srgbClr val="0070C0"/>
                </a:solidFill>
              </a:rPr>
              <a:t>СПЕЦИАЛЬНОМ ОБРАЗОВАНИИ ИМ. В.П. КАЩЕНКО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050" y="4841174"/>
            <a:ext cx="6600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Разработка </a:t>
            </a:r>
            <a:r>
              <a:rPr lang="ru-RU" sz="3600" b="1" dirty="0"/>
              <a:t>и запуск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сайта </a:t>
            </a:r>
            <a:r>
              <a:rPr lang="ru-RU" sz="3600" b="1" dirty="0"/>
              <a:t>Центра</a:t>
            </a:r>
          </a:p>
          <a:p>
            <a:endParaRPr lang="ru-RU" sz="3600" dirty="0"/>
          </a:p>
        </p:txBody>
      </p:sp>
      <p:pic>
        <p:nvPicPr>
          <p:cNvPr id="3074" name="Picture 2" descr="2023-12-16_20-05-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473" y="10383926"/>
            <a:ext cx="2532856" cy="36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23-12-15_12-32-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782" y="10362718"/>
            <a:ext cx="2538904" cy="36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76" t="8279" r="677" b="4303"/>
          <a:stretch/>
        </p:blipFill>
        <p:spPr>
          <a:xfrm>
            <a:off x="1212989" y="6202043"/>
            <a:ext cx="5530712" cy="27780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19266" y="4723796"/>
            <a:ext cx="74985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Проект ЭБД «Личные коллекции».</a:t>
            </a:r>
          </a:p>
          <a:p>
            <a:r>
              <a:rPr lang="ru-RU" sz="2800" dirty="0"/>
              <a:t>Полный свод информации об ученых: от архивов и фото до трудов и литературы о них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40" t="7744" r="5361" b="19808"/>
          <a:stretch/>
        </p:blipFill>
        <p:spPr>
          <a:xfrm>
            <a:off x="9793536" y="6382414"/>
            <a:ext cx="5721754" cy="28445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60604" y="9688403"/>
            <a:ext cx="2243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Виртуальные выставки </a:t>
            </a:r>
            <a:r>
              <a:rPr lang="ru-RU" sz="3200" dirty="0"/>
              <a:t>(персоналии дефектологов)</a:t>
            </a:r>
          </a:p>
        </p:txBody>
      </p:sp>
      <p:pic>
        <p:nvPicPr>
          <p:cNvPr id="3082" name="Picture 10" descr="P305IN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4174" y="10061884"/>
            <a:ext cx="4438296" cy="41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2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8742" y="10020517"/>
            <a:ext cx="4622707" cy="43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3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4408" y="10020515"/>
            <a:ext cx="4485696" cy="42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013998" y="5789914"/>
            <a:ext cx="58451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Планшетная выставка – </a:t>
            </a:r>
            <a:br>
              <a:rPr lang="ru-RU" sz="3600" b="1" dirty="0"/>
            </a:br>
            <a:r>
              <a:rPr lang="ru-RU" sz="3600" b="1" dirty="0"/>
              <a:t>140 лет Д.И </a:t>
            </a:r>
            <a:r>
              <a:rPr lang="ru-RU" sz="3600" b="1" dirty="0" err="1"/>
              <a:t>Азбукину</a:t>
            </a:r>
            <a:r>
              <a:rPr lang="ru-RU" sz="36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/>
              <a:t>(Центр Г.Е. Сухаревой, МПГУ). </a:t>
            </a:r>
          </a:p>
          <a:p>
            <a:r>
              <a:rPr lang="ru-RU" sz="2800" dirty="0"/>
              <a:t>Более 1000 посетителей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3950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221330" y="4076961"/>
            <a:ext cx="22084033" cy="2907986"/>
            <a:chOff x="276906" y="897367"/>
            <a:chExt cx="8670022" cy="1141653"/>
          </a:xfrm>
        </p:grpSpPr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276906" y="897367"/>
              <a:ext cx="7842447" cy="39904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base"/>
              <a: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НАВИГАТОР КОРРЕКЦИОННОЙ ПОМОЩИ </a:t>
              </a:r>
              <a:b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</a:br>
              <a: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СЕМЬЕ С РЕБЕНКОМ С НАРУШЕННЫМ СЛУХОМ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6906" y="1374451"/>
              <a:ext cx="8670022" cy="664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/>
                <a:t>Ресурс предназначен для информационной и методической поддержки семьи по вопросам</a:t>
              </a:r>
              <a:r>
                <a:rPr lang="ru-RU" sz="3600" dirty="0">
                  <a:solidFill>
                    <a:srgbClr val="8FAADC"/>
                  </a:solidFill>
                </a:rPr>
                <a:t> </a:t>
              </a:r>
              <a:r>
                <a:rPr lang="ru-RU" sz="3600" b="1" dirty="0">
                  <a:solidFill>
                    <a:srgbClr val="8FAADC"/>
                  </a:solidFill>
                </a:rPr>
                <a:t>сопровождения, воспитания и обучения ребенка </a:t>
              </a:r>
              <a:r>
                <a:rPr lang="ru-RU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с нарушенным слухом или с подозрением на снижение слуха</a:t>
              </a:r>
            </a:p>
            <a:p>
              <a:endParaRPr lang="ru-RU" sz="3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16745" y="7192083"/>
            <a:ext cx="17190371" cy="5488906"/>
            <a:chOff x="1690505" y="7348005"/>
            <a:chExt cx="13534479" cy="4321576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505" y="7348005"/>
              <a:ext cx="6354655" cy="432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160" y="7393913"/>
              <a:ext cx="6797824" cy="4229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4" descr="G:\Olga\Olga\_!!работа\_РАО коррекц\_преза Астраань 5-07-23\1-8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9669" y="7192083"/>
            <a:ext cx="4713658" cy="533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44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D3C3330-3BD4-8EF2-113B-E52407AF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2"/>
          <a:stretch/>
        </p:blipFill>
        <p:spPr>
          <a:xfrm>
            <a:off x="0" y="2674620"/>
            <a:ext cx="24385588" cy="11173567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409886" y="3797695"/>
            <a:ext cx="22479664" cy="4619589"/>
            <a:chOff x="583553" y="909521"/>
            <a:chExt cx="8416522" cy="1729603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583553" y="909521"/>
              <a:ext cx="6186143" cy="39904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base"/>
              <a: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ГЛОССАРИЙ ФИНАНСОВЫХ ТЕРМИНОВ </a:t>
              </a:r>
              <a:b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</a:br>
              <a:r>
                <a:rPr lang="ru-RU" sz="6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ДЛЯ ЛИЦ С ОВЗ И ИНВАЛИДНОСТЬЮ</a:t>
              </a:r>
              <a:endParaRPr lang="ru-RU" sz="6600" b="1" i="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99778" y="1501506"/>
              <a:ext cx="5575535" cy="107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/>
                <a:t>Глоссарий обеспечивает получение </a:t>
              </a:r>
              <a:r>
                <a:rPr lang="ru-RU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содержательной </a:t>
              </a:r>
              <a:br>
                <a:rPr lang="ru-RU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</a:br>
              <a:r>
                <a:rPr lang="ru-RU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доступной информации для детей и подростков с ОВЗ</a:t>
              </a:r>
              <a:r>
                <a:rPr lang="ru-RU" sz="3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</a:t>
              </a:r>
              <a:r>
                <a:rPr lang="ru-RU" sz="3600" dirty="0"/>
                <a:t>реализацию особых образовательных </a:t>
              </a:r>
              <a:r>
                <a:rPr lang="ru-RU" sz="3600" dirty="0" smtClean="0"/>
                <a:t>потребностей</a:t>
              </a:r>
              <a:r>
                <a:rPr lang="en-US" sz="3600" dirty="0" smtClean="0"/>
                <a:t> </a:t>
              </a:r>
              <a:r>
                <a:rPr lang="ru-RU" sz="3600" dirty="0" smtClean="0"/>
                <a:t>в </a:t>
              </a:r>
              <a:r>
                <a:rPr lang="ru-RU" sz="3600" dirty="0"/>
                <a:t>формировании финансовой грамотности с учетом особенностей здоровья, их социальную независимость в финансовых вопросах</a:t>
              </a:r>
            </a:p>
          </p:txBody>
        </p:sp>
        <p:pic>
          <p:nvPicPr>
            <p:cNvPr id="11" name="Picture 3" descr="G:\Olga\Olga\_!!работа\_РАО коррекц\_преза Астраань 5-07-23\1-7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186" y="1286237"/>
              <a:ext cx="2676889" cy="1352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-14101" y="8762337"/>
            <a:ext cx="24274118" cy="5100309"/>
            <a:chOff x="648157" y="8857632"/>
            <a:chExt cx="22514989" cy="4730693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57" y="8857632"/>
              <a:ext cx="8681059" cy="4730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29"/>
            <a:stretch/>
          </p:blipFill>
          <p:spPr bwMode="auto">
            <a:xfrm>
              <a:off x="17871741" y="8969415"/>
              <a:ext cx="5291405" cy="1629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1741" y="10598875"/>
              <a:ext cx="5291405" cy="298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6895" y="8857635"/>
              <a:ext cx="8232148" cy="4730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446</Words>
  <Application>Microsoft Office PowerPoint</Application>
  <PresentationFormat>Произвольный</PresentationFormat>
  <Paragraphs>164</Paragraphs>
  <Slides>17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В 2023 году Институт коррекционной педагогики в рамках выполнения государственного задания подготовил методические пособия с рекомендациями для специалистов по вопросам социализации и формирования жизненных компетенций обучающихся с ограниченными возможностями здоровья: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85</cp:revision>
  <dcterms:created xsi:type="dcterms:W3CDTF">2024-02-09T13:19:40Z</dcterms:created>
  <dcterms:modified xsi:type="dcterms:W3CDTF">2024-03-12T16:52:43Z</dcterms:modified>
</cp:coreProperties>
</file>