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8" r:id="rId2"/>
    <p:sldId id="290" r:id="rId3"/>
    <p:sldId id="275" r:id="rId4"/>
    <p:sldId id="257" r:id="rId5"/>
    <p:sldId id="287" r:id="rId6"/>
    <p:sldId id="288" r:id="rId7"/>
    <p:sldId id="289" r:id="rId8"/>
    <p:sldId id="291" r:id="rId9"/>
    <p:sldId id="264" r:id="rId10"/>
    <p:sldId id="292" r:id="rId11"/>
    <p:sldId id="293" r:id="rId12"/>
    <p:sldId id="294" r:id="rId13"/>
    <p:sldId id="295" r:id="rId14"/>
    <p:sldId id="296" r:id="rId15"/>
    <p:sldId id="269" r:id="rId16"/>
    <p:sldId id="282" r:id="rId17"/>
    <p:sldId id="286" r:id="rId18"/>
    <p:sldId id="280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559" autoAdjust="0"/>
  </p:normalViewPr>
  <p:slideViewPr>
    <p:cSldViewPr snapToGrid="0">
      <p:cViewPr varScale="1">
        <p:scale>
          <a:sx n="79" d="100"/>
          <a:sy n="79" d="100"/>
        </p:scale>
        <p:origin x="1248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6E400-1D23-4E84-91D6-8027263F98F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8A3DD-5B34-4087-AAF6-5224AC39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0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1" y="6356352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796499" y="3891255"/>
            <a:ext cx="4950756" cy="1058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Дополнительная информация (подзаголовок, лектор, …)</a:t>
            </a: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2771138" y="2232625"/>
            <a:ext cx="6030694" cy="154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b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32683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1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2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00025"/>
            <a:ext cx="8543925" cy="681040"/>
          </a:xfrm>
        </p:spPr>
        <p:txBody>
          <a:bodyPr>
            <a:normAutofit/>
          </a:bodyPr>
          <a:lstStyle>
            <a:lvl1pPr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339850"/>
            <a:ext cx="8543925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3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6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6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7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1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6355-A86B-4814-AAE7-DED2579EC19E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80B2-1E54-4CE1-85DA-3995D18FC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8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shkola@ikp.emai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kp-rao.ru/meropriyatie-federalnogo-proekta-sovremennaya-shkola-nacionalnogo-proekta-obrazovani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kp-rao.ru/meropriyatie-federalnogo-proekta-sovremennaya-shkola-nacionalnogo-proekta-obrazovani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meropriyatie-federalnogo-proekta-sovremennaya-shkola-nacionalnogo-proekta-obrazovani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meropriyatie-federalnogo-proekta-sovremennaya-shkola-nacionalnogo-proekta-obrazovani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meropriyatie-federalnogo-proekta-sovremennaya-shkola-nacionalnogo-proekta-obrazovani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broshkola@ikp.emai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10206" y="1043620"/>
            <a:ext cx="4909475" cy="4713951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033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16786" y="1043620"/>
            <a:ext cx="5602895" cy="4713951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033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86110" y="1715590"/>
            <a:ext cx="5602895" cy="4713951"/>
          </a:xfrm>
          <a:prstGeom prst="rect">
            <a:avLst/>
          </a:prstGeom>
        </p:spPr>
        <p:txBody>
          <a:bodyPr vert="horz" lIns="99060" tIns="49530" rIns="99060" bIns="4953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033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138" y="2232625"/>
            <a:ext cx="6030694" cy="154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b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96499" y="3543377"/>
            <a:ext cx="4950756" cy="1058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Дополнительная информация (подзаголовок, лектор, …)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96499" y="5947246"/>
            <a:ext cx="4950756" cy="1058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"/>
            <a:ext cx="9906000" cy="7003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9AB4C1-529B-4B50-A3D7-EAA685F7E0C3}"/>
              </a:ext>
            </a:extLst>
          </p:cNvPr>
          <p:cNvSpPr txBox="1"/>
          <p:nvPr/>
        </p:nvSpPr>
        <p:spPr>
          <a:xfrm>
            <a:off x="2396622" y="2389995"/>
            <a:ext cx="7427168" cy="2147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Организационно-методическое обеспечение реализации федерального проекта «Современная школа»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национального проекта «Образование»,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направленного на поддержку образования обучающихся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ограниченными возможностями здоровья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посредством обновления материально-технической базы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отдельных общеобразовательных организациях в 2024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B2E8F-80FA-400F-9177-809817B5AFB8}"/>
              </a:ext>
            </a:extLst>
          </p:cNvPr>
          <p:cNvSpPr txBox="1"/>
          <p:nvPr/>
        </p:nvSpPr>
        <p:spPr>
          <a:xfrm>
            <a:off x="4846198" y="6396537"/>
            <a:ext cx="2437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января 2024 г.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670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AA26A7FD-72A9-44DA-91A7-22ED3E7A107B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5ED8D35-F935-4A1A-94D3-3D8A92D339D6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FFED2-515D-4DD5-8520-B6A480110EB5}"/>
              </a:ext>
            </a:extLst>
          </p:cNvPr>
          <p:cNvSpPr txBox="1"/>
          <p:nvPr/>
        </p:nvSpPr>
        <p:spPr>
          <a:xfrm>
            <a:off x="597797" y="2131515"/>
            <a:ext cx="90013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Каждой участвующей в мероприятии отдельной общеобразовательной организации необходимо: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5) провести мониторинг актуального материально-технического обеспечения образовательного процесса, здоровьесберегающей среды  -  15 января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 2024 г., в СУПД – Скан письма РОИВ, включающий заполненную таблицу мониторинга</a:t>
            </a:r>
          </a:p>
          <a:p>
            <a:pPr algn="just"/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и аналитическую справку;</a:t>
            </a:r>
          </a:p>
          <a:p>
            <a:pPr algn="just"/>
            <a:endParaRPr lang="ru-RU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6) разработать (актуализировать) программу развития  -  15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 января 2024 г., скан письма РОИВ и программу развития;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7) определить необходимый перечень оборудования и средств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обучения для последующего согласования и закупки -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 января 2024 г.;</a:t>
            </a:r>
            <a:endParaRPr lang="ru-RU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C0D21332-88C7-600B-3F23-B10EF525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9341" y="710412"/>
            <a:ext cx="2626659" cy="15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815021-AC02-DF2A-FD44-E99B36B223EA}"/>
              </a:ext>
            </a:extLst>
          </p:cNvPr>
          <p:cNvSpPr txBox="1"/>
          <p:nvPr/>
        </p:nvSpPr>
        <p:spPr>
          <a:xfrm>
            <a:off x="8303274" y="1383499"/>
            <a:ext cx="44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B32A3-B2EE-3364-0860-3D4A88B319B2}"/>
              </a:ext>
            </a:extLst>
          </p:cNvPr>
          <p:cNvSpPr txBox="1"/>
          <p:nvPr/>
        </p:nvSpPr>
        <p:spPr>
          <a:xfrm>
            <a:off x="7789480" y="1610189"/>
            <a:ext cx="17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8197C8-9379-886F-857C-4DAD68ED3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41" y="4648672"/>
            <a:ext cx="1579134" cy="1575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A1036-EE97-E56D-D7A0-0076DE59B964}"/>
              </a:ext>
            </a:extLst>
          </p:cNvPr>
          <p:cNvSpPr txBox="1"/>
          <p:nvPr/>
        </p:nvSpPr>
        <p:spPr>
          <a:xfrm>
            <a:off x="7671007" y="6340302"/>
            <a:ext cx="21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03B26-4A60-BB9C-2CF9-D35803E05FC0}"/>
              </a:ext>
            </a:extLst>
          </p:cNvPr>
          <p:cNvSpPr txBox="1"/>
          <p:nvPr/>
        </p:nvSpPr>
        <p:spPr>
          <a:xfrm>
            <a:off x="8458913" y="610812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</p:spTree>
    <p:extLst>
      <p:ext uri="{BB962C8B-B14F-4D97-AF65-F5344CB8AC3E}">
        <p14:creationId xmlns:p14="http://schemas.microsoft.com/office/powerpoint/2010/main" val="16928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C7BBC78-50A9-4C84-8743-EFAC5920A276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A111D78-B0A1-4B95-8AE0-3F1B3E6357E7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ABAE0F-41C8-49A8-88FA-3AE08262975F}"/>
              </a:ext>
            </a:extLst>
          </p:cNvPr>
          <p:cNvSpPr/>
          <p:nvPr/>
        </p:nvSpPr>
        <p:spPr>
          <a:xfrm>
            <a:off x="2075968" y="1287638"/>
            <a:ext cx="2216441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Мониторинг 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0168C1-9846-4F0B-A67A-77808077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882" y="1761927"/>
            <a:ext cx="8257591" cy="5171592"/>
          </a:xfrm>
          <a:prstGeom prst="rect">
            <a:avLst/>
          </a:prstGeom>
          <a:ln>
            <a:solidFill>
              <a:srgbClr val="E4460E"/>
            </a:solidFill>
          </a:ln>
        </p:spPr>
      </p:pic>
    </p:spTree>
    <p:extLst>
      <p:ext uri="{BB962C8B-B14F-4D97-AF65-F5344CB8AC3E}">
        <p14:creationId xmlns:p14="http://schemas.microsoft.com/office/powerpoint/2010/main" val="3730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F1149-884C-4DBD-8F95-B7B5615EB546}"/>
              </a:ext>
            </a:extLst>
          </p:cNvPr>
          <p:cNvSpPr/>
          <p:nvPr/>
        </p:nvSpPr>
        <p:spPr>
          <a:xfrm>
            <a:off x="2198914" y="1202788"/>
            <a:ext cx="3576364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Программа развития :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3765DA0-28B4-4B43-B82F-F13F4A766519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D7F97BF-8DE2-4619-B7AC-9E169850257A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3D314F-1CCA-580C-78CF-BE281A2B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49" y="1697739"/>
            <a:ext cx="3675531" cy="5160261"/>
          </a:xfrm>
          <a:prstGeom prst="rect">
            <a:avLst/>
          </a:prstGeom>
          <a:ln>
            <a:solidFill>
              <a:srgbClr val="E4460E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68F85-74EE-1D5B-47FD-EB360CABF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506" y="1697739"/>
            <a:ext cx="3812306" cy="5164622"/>
          </a:xfrm>
          <a:prstGeom prst="rect">
            <a:avLst/>
          </a:prstGeom>
          <a:ln>
            <a:solidFill>
              <a:srgbClr val="E4460E"/>
            </a:solidFill>
          </a:ln>
        </p:spPr>
      </p:pic>
    </p:spTree>
    <p:extLst>
      <p:ext uri="{BB962C8B-B14F-4D97-AF65-F5344CB8AC3E}">
        <p14:creationId xmlns:p14="http://schemas.microsoft.com/office/powerpoint/2010/main" val="29676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89F3F31-7282-4B99-BD14-079A79D827E4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ABB15B5-E50A-4E28-8422-53A579CA6B01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84F02F-A67B-4BCE-A4E3-2B9C8457B014}"/>
              </a:ext>
            </a:extLst>
          </p:cNvPr>
          <p:cNvSpPr/>
          <p:nvPr/>
        </p:nvSpPr>
        <p:spPr>
          <a:xfrm>
            <a:off x="2198914" y="1202788"/>
            <a:ext cx="3576364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Программа развития 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9A2A94-66AE-21D0-2F90-CB02C4580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95" y="1674276"/>
            <a:ext cx="4758008" cy="5183724"/>
          </a:xfrm>
          <a:prstGeom prst="rect">
            <a:avLst/>
          </a:prstGeom>
          <a:ln>
            <a:solidFill>
              <a:srgbClr val="E4460E"/>
            </a:solidFill>
          </a:ln>
        </p:spPr>
      </p:pic>
    </p:spTree>
    <p:extLst>
      <p:ext uri="{BB962C8B-B14F-4D97-AF65-F5344CB8AC3E}">
        <p14:creationId xmlns:p14="http://schemas.microsoft.com/office/powerpoint/2010/main" val="7564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FA21A5B-0F01-46C5-BF7F-8CE78992935C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76459A5-410B-4CC6-8FC2-881E64D96E16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9FA867-E0E8-499A-A08B-20DFC57CE67E}"/>
              </a:ext>
            </a:extLst>
          </p:cNvPr>
          <p:cNvSpPr/>
          <p:nvPr/>
        </p:nvSpPr>
        <p:spPr>
          <a:xfrm>
            <a:off x="1940769" y="1542145"/>
            <a:ext cx="4182171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Инфраструктурный лист 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FB3A82-52D4-BFDD-7C8B-102D96F7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69" y="2003810"/>
            <a:ext cx="7477599" cy="3261506"/>
          </a:xfrm>
          <a:prstGeom prst="rect">
            <a:avLst/>
          </a:prstGeom>
          <a:ln>
            <a:solidFill>
              <a:srgbClr val="E4460E"/>
            </a:solidFill>
          </a:ln>
        </p:spPr>
      </p:pic>
    </p:spTree>
    <p:extLst>
      <p:ext uri="{BB962C8B-B14F-4D97-AF65-F5344CB8AC3E}">
        <p14:creationId xmlns:p14="http://schemas.microsoft.com/office/powerpoint/2010/main" val="3167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2E37690D-B5D0-4C0F-8376-FAFED776ACAD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90CBD38B-8C38-E53E-D1DC-0AF0519C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65844" y="746459"/>
            <a:ext cx="2626659" cy="15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03F569-55DB-4E61-8366-20DC99BD5BEC}"/>
              </a:ext>
            </a:extLst>
          </p:cNvPr>
          <p:cNvSpPr txBox="1"/>
          <p:nvPr/>
        </p:nvSpPr>
        <p:spPr>
          <a:xfrm>
            <a:off x="611811" y="1878883"/>
            <a:ext cx="92039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8) Объявление закупки с учетом согласованных инфраструктурных листов –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12 февраля 2024 г., в СУПД – извещение о проведении первой закупки</a:t>
            </a:r>
          </a:p>
          <a:p>
            <a:pPr algn="just"/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9) Разработка и согласование дизайн-проектов оснащаемых оборудованием помещений  -  11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марта 2024 г., скан письма РОИВ на почту </a:t>
            </a:r>
            <a:r>
              <a:rPr lang="en-US" i="1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dobroshkola@ikp.email</a:t>
            </a:r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10) Дизайн-проекты оснащаемых помещений коррекционных школ рассмотрены - </a:t>
            </a:r>
            <a:r>
              <a:rPr lang="en-US" i="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5 апреля 2024 г., протокол оператора реализации мероприятия </a:t>
            </a:r>
          </a:p>
          <a:p>
            <a:pPr algn="just"/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11) Доставка, установка, наладка оборудования – 19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августа 2024 г.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(с сентября начинаются выездные проверки специалистами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ведомственного проектного офиса и  оператора)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12) Мониторинг оценки качества изменений - 7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октября 2024 г.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0B119AD-2BAE-46C7-A307-FF377FB00E07}"/>
              </a:ext>
            </a:extLst>
          </p:cNvPr>
          <p:cNvSpPr/>
          <p:nvPr/>
        </p:nvSpPr>
        <p:spPr>
          <a:xfrm>
            <a:off x="537242" y="24430"/>
            <a:ext cx="1478171" cy="1397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7C15A-20C6-4799-A708-D91456F44E8B}"/>
              </a:ext>
            </a:extLst>
          </p:cNvPr>
          <p:cNvSpPr txBox="1"/>
          <p:nvPr/>
        </p:nvSpPr>
        <p:spPr>
          <a:xfrm>
            <a:off x="8370121" y="12958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12304-0348-452C-AB72-E221C251083E}"/>
              </a:ext>
            </a:extLst>
          </p:cNvPr>
          <p:cNvSpPr txBox="1"/>
          <p:nvPr/>
        </p:nvSpPr>
        <p:spPr>
          <a:xfrm>
            <a:off x="7982981" y="1649271"/>
            <a:ext cx="143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89C76-BB60-4A94-BF30-CB3F1CC30C20}"/>
              </a:ext>
            </a:extLst>
          </p:cNvPr>
          <p:cNvSpPr txBox="1"/>
          <p:nvPr/>
        </p:nvSpPr>
        <p:spPr>
          <a:xfrm>
            <a:off x="7826460" y="6211669"/>
            <a:ext cx="214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3604D-6D33-4D38-B453-876D86EA5C23}"/>
              </a:ext>
            </a:extLst>
          </p:cNvPr>
          <p:cNvSpPr txBox="1"/>
          <p:nvPr/>
        </p:nvSpPr>
        <p:spPr>
          <a:xfrm>
            <a:off x="8542206" y="6005863"/>
            <a:ext cx="7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D6000-CE5E-CEE3-D693-96972E321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63" y="4580636"/>
            <a:ext cx="1579134" cy="1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2E37690D-B5D0-4C0F-8376-FAFED776ACAD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0B119AD-2BAE-46C7-A307-FF377FB00E07}"/>
              </a:ext>
            </a:extLst>
          </p:cNvPr>
          <p:cNvSpPr/>
          <p:nvPr/>
        </p:nvSpPr>
        <p:spPr>
          <a:xfrm>
            <a:off x="537242" y="24430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11913-5D79-40BC-8DBD-6F19F355C1E8}"/>
              </a:ext>
            </a:extLst>
          </p:cNvPr>
          <p:cNvSpPr txBox="1"/>
          <p:nvPr/>
        </p:nvSpPr>
        <p:spPr>
          <a:xfrm>
            <a:off x="546572" y="2370344"/>
            <a:ext cx="916944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 ОБЯЗАТЕЛЬНОЕ УЧАСТИЕ ВСЕХ ШКОЛ - участников реализации Мероприятия в 2024 г. в конкурсе «</a:t>
            </a:r>
            <a:r>
              <a:rPr lang="ru-RU" dirty="0" err="1">
                <a:solidFill>
                  <a:prstClr val="black"/>
                </a:solidFill>
                <a:latin typeface="Arial"/>
                <a:cs typeface="Arial"/>
              </a:rPr>
              <a:t>Доброшкола</a:t>
            </a: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»:</a:t>
            </a:r>
          </a:p>
          <a:p>
            <a:pPr algn="just"/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этап конкурса – согласование дизайн-проектов – 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11 марта - 15 апреля 2024 г.</a:t>
            </a:r>
          </a:p>
          <a:p>
            <a:pPr algn="just"/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II </a:t>
            </a: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этап конкурса – фото-видео презентации школ по итогам обновления инфраструктуры – 7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октября – ноябрь (дата уточняется) 2024 г.</a:t>
            </a:r>
          </a:p>
        </p:txBody>
      </p:sp>
      <p:pic>
        <p:nvPicPr>
          <p:cNvPr id="2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0BFE7078-A267-6098-7DB9-8171F762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9354" y="933805"/>
            <a:ext cx="2626659" cy="15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91CEE-20FB-B6E9-D239-A985E65C5E52}"/>
              </a:ext>
            </a:extLst>
          </p:cNvPr>
          <p:cNvSpPr txBox="1"/>
          <p:nvPr/>
        </p:nvSpPr>
        <p:spPr>
          <a:xfrm>
            <a:off x="8193631" y="14831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521CB-0A43-A2A6-27AE-ACF578E93C0A}"/>
              </a:ext>
            </a:extLst>
          </p:cNvPr>
          <p:cNvSpPr txBox="1"/>
          <p:nvPr/>
        </p:nvSpPr>
        <p:spPr>
          <a:xfrm>
            <a:off x="7806491" y="1836617"/>
            <a:ext cx="143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91A74-B493-5A4C-4858-F21AE8D35302}"/>
              </a:ext>
            </a:extLst>
          </p:cNvPr>
          <p:cNvSpPr txBox="1"/>
          <p:nvPr/>
        </p:nvSpPr>
        <p:spPr>
          <a:xfrm>
            <a:off x="7826460" y="6211669"/>
            <a:ext cx="214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D491F-ECF9-5458-4873-E1777E5EFD45}"/>
              </a:ext>
            </a:extLst>
          </p:cNvPr>
          <p:cNvSpPr txBox="1"/>
          <p:nvPr/>
        </p:nvSpPr>
        <p:spPr>
          <a:xfrm>
            <a:off x="8542206" y="6005863"/>
            <a:ext cx="7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DC2127-B604-FE17-1420-82C708D00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45" y="4587042"/>
            <a:ext cx="1579134" cy="1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2E37690D-B5D0-4C0F-8376-FAFED776ACAD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3F569-55DB-4E61-8366-20DC99BD5BEC}"/>
              </a:ext>
            </a:extLst>
          </p:cNvPr>
          <p:cNvSpPr txBox="1"/>
          <p:nvPr/>
        </p:nvSpPr>
        <p:spPr>
          <a:xfrm>
            <a:off x="537242" y="1583888"/>
            <a:ext cx="91590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13) Охват обучающихся коррекционных школ образовательным процессом с использованием закупленного оборудования и средствами обучения и воспитания  -  25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 ноября 2024 г., в СУПД - скан письма РОИВ + сканы справок в соответствии с методическими рекомендациями (приложение 8)</a:t>
            </a:r>
          </a:p>
          <a:p>
            <a:pPr algn="just"/>
            <a:endParaRPr lang="ru-RU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14) Охват обучающихся коррекционных школ дополнительными общеобразовательными программами, в том числе с использованием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 закупленного оборудования и средствами обучения и воспитания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 – </a:t>
            </a:r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25 ноября 2024 г., в СУПД - скан письма РОИВ + сканы справок 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в соответствии с методическими рекомендациями (приложение 9)</a:t>
            </a:r>
          </a:p>
          <a:p>
            <a:pPr algn="just"/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15) Проведение обучающих мероприятий (вебинары, семинары,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курсы повышения квалификации) для руководящих и педагогических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Работников  коррекционных школ по вопросам реализации проекта  - 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9 декабря 2024 г., в СУПД – скан письма РОИВ</a:t>
            </a:r>
          </a:p>
          <a:p>
            <a:pPr algn="just"/>
            <a:r>
              <a:rPr lang="ru-RU" i="1" dirty="0">
                <a:solidFill>
                  <a:prstClr val="black"/>
                </a:solidFill>
                <a:latin typeface="Arial"/>
                <a:cs typeface="Arial"/>
              </a:rPr>
              <a:t>в соответствии с методическими рекомендациями (приложение 7)</a:t>
            </a:r>
          </a:p>
          <a:p>
            <a:pPr algn="just"/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endParaRPr lang="ru-RU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0B119AD-2BAE-46C7-A307-FF377FB00E07}"/>
              </a:ext>
            </a:extLst>
          </p:cNvPr>
          <p:cNvSpPr/>
          <p:nvPr/>
        </p:nvSpPr>
        <p:spPr>
          <a:xfrm>
            <a:off x="537242" y="24430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AB1C8BCA-BA8B-D62F-80A3-E516F411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66212" y="608297"/>
            <a:ext cx="2402989" cy="1400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4ABC9-6138-8066-FA47-5AFADA737740}"/>
              </a:ext>
            </a:extLst>
          </p:cNvPr>
          <p:cNvSpPr txBox="1"/>
          <p:nvPr/>
        </p:nvSpPr>
        <p:spPr>
          <a:xfrm>
            <a:off x="8542206" y="10729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08F14-F922-7791-FF9D-D397C535B7EE}"/>
              </a:ext>
            </a:extLst>
          </p:cNvPr>
          <p:cNvSpPr txBox="1"/>
          <p:nvPr/>
        </p:nvSpPr>
        <p:spPr>
          <a:xfrm>
            <a:off x="8162520" y="1421969"/>
            <a:ext cx="143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E5CA4-BECF-62ED-E740-0F604A1A394C}"/>
              </a:ext>
            </a:extLst>
          </p:cNvPr>
          <p:cNvSpPr txBox="1"/>
          <p:nvPr/>
        </p:nvSpPr>
        <p:spPr>
          <a:xfrm>
            <a:off x="7907042" y="6272886"/>
            <a:ext cx="214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BC31E-349E-59B9-145D-90658AAE8EBC}"/>
              </a:ext>
            </a:extLst>
          </p:cNvPr>
          <p:cNvSpPr txBox="1"/>
          <p:nvPr/>
        </p:nvSpPr>
        <p:spPr>
          <a:xfrm>
            <a:off x="8622788" y="6067080"/>
            <a:ext cx="7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AAA639-6F9A-1A08-43E6-AF91383BC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27" y="4648259"/>
            <a:ext cx="1579134" cy="1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8CB33-EA5B-4EC1-8807-8079E98885AF}"/>
              </a:ext>
            </a:extLst>
          </p:cNvPr>
          <p:cNvSpPr txBox="1"/>
          <p:nvPr/>
        </p:nvSpPr>
        <p:spPr>
          <a:xfrm>
            <a:off x="867747" y="2705879"/>
            <a:ext cx="8370102" cy="207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Мониторинг реализации мероприятия осуществляется посредством Системы управления проектной деятельности – СУПД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Контактные данные оператора реализации мероприятия ФГБНУ «Институт коррекционной педагогики»</a:t>
            </a:r>
          </a:p>
          <a:p>
            <a:pPr lvl="0" algn="just"/>
            <a:r>
              <a:rPr lang="ru-RU" sz="2800" i="1" dirty="0">
                <a:solidFill>
                  <a:prstClr val="black"/>
                </a:solidFill>
                <a:latin typeface="Arial"/>
                <a:cs typeface="Arial"/>
              </a:rPr>
              <a:t>+7 977 963-29-71, </a:t>
            </a:r>
            <a:r>
              <a:rPr lang="en-US" sz="2800" i="1" dirty="0">
                <a:solidFill>
                  <a:prstClr val="black"/>
                </a:solidFill>
                <a:latin typeface="Arial"/>
                <a:cs typeface="Arial"/>
              </a:rPr>
              <a:t>dobroshkola@ikp.email</a:t>
            </a:r>
            <a:endParaRPr lang="ru-RU" sz="28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DF151-C86F-4FCB-BEBD-40126A916C44}"/>
              </a:ext>
            </a:extLst>
          </p:cNvPr>
          <p:cNvSpPr txBox="1"/>
          <p:nvPr/>
        </p:nvSpPr>
        <p:spPr>
          <a:xfrm>
            <a:off x="2087019" y="183314"/>
            <a:ext cx="6587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НП «Образование».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образования ОВЗ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8A7652B-91C7-4890-A996-94AA6C13DB2A}"/>
              </a:ext>
            </a:extLst>
          </p:cNvPr>
          <p:cNvSpPr/>
          <p:nvPr/>
        </p:nvSpPr>
        <p:spPr>
          <a:xfrm>
            <a:off x="621501" y="133847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D5CB2566-6D67-EFCE-ED28-3DCCA416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9354" y="933805"/>
            <a:ext cx="2626659" cy="15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243079-111E-853D-5860-BA62F5164B2D}"/>
              </a:ext>
            </a:extLst>
          </p:cNvPr>
          <p:cNvSpPr txBox="1"/>
          <p:nvPr/>
        </p:nvSpPr>
        <p:spPr>
          <a:xfrm>
            <a:off x="8193631" y="14831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3C3D4-8D5D-B340-DCE8-3A5AE53A80CA}"/>
              </a:ext>
            </a:extLst>
          </p:cNvPr>
          <p:cNvSpPr txBox="1"/>
          <p:nvPr/>
        </p:nvSpPr>
        <p:spPr>
          <a:xfrm>
            <a:off x="7806491" y="1836617"/>
            <a:ext cx="143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BE0B1-8B08-2096-37E8-ACF6CA2565F2}"/>
              </a:ext>
            </a:extLst>
          </p:cNvPr>
          <p:cNvSpPr txBox="1"/>
          <p:nvPr/>
        </p:nvSpPr>
        <p:spPr>
          <a:xfrm>
            <a:off x="7826460" y="6211669"/>
            <a:ext cx="214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151AE-505A-617C-0D03-4E867079FE43}"/>
              </a:ext>
            </a:extLst>
          </p:cNvPr>
          <p:cNvSpPr txBox="1"/>
          <p:nvPr/>
        </p:nvSpPr>
        <p:spPr>
          <a:xfrm>
            <a:off x="8542206" y="6005863"/>
            <a:ext cx="75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1F08C5-5356-B218-142A-D6E7F4B9D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45" y="4587042"/>
            <a:ext cx="1579134" cy="1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5DF151-C86F-4FCB-BEBD-40126A916C44}"/>
              </a:ext>
            </a:extLst>
          </p:cNvPr>
          <p:cNvSpPr txBox="1"/>
          <p:nvPr/>
        </p:nvSpPr>
        <p:spPr>
          <a:xfrm>
            <a:off x="2155188" y="30069"/>
            <a:ext cx="7014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НП «Образование».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 по поддержке образования ОВЗ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EBE95B-C9B3-221F-2DDB-3E8AB96D121F}"/>
              </a:ext>
            </a:extLst>
          </p:cNvPr>
          <p:cNvSpPr/>
          <p:nvPr/>
        </p:nvSpPr>
        <p:spPr>
          <a:xfrm>
            <a:off x="1022057" y="5803710"/>
            <a:ext cx="2710508" cy="307777"/>
          </a:xfrm>
          <a:prstGeom prst="rect">
            <a:avLst/>
          </a:prstGeom>
          <a:ln>
            <a:solidFill>
              <a:srgbClr val="F65C2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АБ-5008/07 от 05.12.2023 г.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81656B-7F51-D655-DC59-8772A9476AE9}"/>
              </a:ext>
            </a:extLst>
          </p:cNvPr>
          <p:cNvSpPr/>
          <p:nvPr/>
        </p:nvSpPr>
        <p:spPr>
          <a:xfrm>
            <a:off x="560729" y="6111487"/>
            <a:ext cx="3531275" cy="297517"/>
          </a:xfrm>
          <a:prstGeom prst="rect">
            <a:avLst/>
          </a:prstGeom>
          <a:ln>
            <a:solidFill>
              <a:srgbClr val="F65C2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реализации мероприятия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13C045-6ED4-48F8-133D-1B85F0E0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5" y="1005921"/>
            <a:ext cx="3425399" cy="4797789"/>
          </a:xfrm>
          <a:prstGeom prst="rect">
            <a:avLst/>
          </a:prstGeom>
          <a:ln>
            <a:solidFill>
              <a:srgbClr val="F65C2C"/>
            </a:solidFill>
          </a:ln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1AB46403-8F21-6E68-0266-CDC78FBD5A65}"/>
              </a:ext>
            </a:extLst>
          </p:cNvPr>
          <p:cNvSpPr/>
          <p:nvPr/>
        </p:nvSpPr>
        <p:spPr>
          <a:xfrm>
            <a:off x="635898" y="59426"/>
            <a:ext cx="967218" cy="946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29C24D-96FE-6182-B6F0-8D9653AD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684" y="1005921"/>
            <a:ext cx="3096082" cy="4352541"/>
          </a:xfrm>
          <a:prstGeom prst="rect">
            <a:avLst/>
          </a:prstGeom>
          <a:ln>
            <a:solidFill>
              <a:srgbClr val="F65C2C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1CF257-60E5-B4B6-17AE-26245961A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20" y="3154806"/>
            <a:ext cx="4848003" cy="3203947"/>
          </a:xfrm>
          <a:prstGeom prst="rect">
            <a:avLst/>
          </a:prstGeom>
          <a:ln>
            <a:solidFill>
              <a:srgbClr val="E4460E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5933DF-CA44-AA91-80C4-876C7CF221D6}"/>
              </a:ext>
            </a:extLst>
          </p:cNvPr>
          <p:cNvSpPr txBox="1"/>
          <p:nvPr/>
        </p:nvSpPr>
        <p:spPr>
          <a:xfrm>
            <a:off x="2721236" y="6519372"/>
            <a:ext cx="7104081" cy="461665"/>
          </a:xfrm>
          <a:prstGeom prst="rect">
            <a:avLst/>
          </a:prstGeom>
          <a:solidFill>
            <a:srgbClr val="F47128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реализации мероприятия – ФГБНУ «Институт коррекционной педагогики»</a:t>
            </a:r>
          </a:p>
          <a:p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https://ikp-rao.ru/meropriyatie-federalnogo-proekta-sovremennaya-shkola-nacionalnogo-proekta-obrazovanie/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93969C08-419B-56DF-6F9C-CB74DB290B67}"/>
              </a:ext>
            </a:extLst>
          </p:cNvPr>
          <p:cNvSpPr txBox="1"/>
          <p:nvPr/>
        </p:nvSpPr>
        <p:spPr>
          <a:xfrm>
            <a:off x="1078273" y="2242911"/>
            <a:ext cx="2689447" cy="320601"/>
          </a:xfrm>
          <a:prstGeom prst="rect">
            <a:avLst/>
          </a:prstGeom>
          <a:solidFill>
            <a:srgbClr val="F47128"/>
          </a:solidFill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реализации:</a:t>
            </a:r>
            <a:endParaRPr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88DA4B15-A05F-A386-51FB-43C1E585D723}"/>
              </a:ext>
            </a:extLst>
          </p:cNvPr>
          <p:cNvSpPr txBox="1"/>
          <p:nvPr/>
        </p:nvSpPr>
        <p:spPr>
          <a:xfrm>
            <a:off x="857158" y="2563512"/>
            <a:ext cx="8852637" cy="1120820"/>
          </a:xfrm>
          <a:prstGeom prst="rect">
            <a:avLst/>
          </a:prstGeom>
          <a:noFill/>
          <a:ln>
            <a:solidFill>
              <a:srgbClr val="F15A2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just"/>
            <a:r>
              <a:rPr lang="ru-RU" sz="1800" b="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подходов к образованию обучающихся с ограниченными возможностями здоровья, с инвалидностью, его содержания, формирование новых моделей организации образовательного процесса через модернизацию инфраструктуры и изменение функций отдельных общеобразовательных организаций</a:t>
            </a:r>
            <a:endParaRPr sz="1800" b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16479-56C3-C34A-634C-6EC01CFB28F5}"/>
              </a:ext>
            </a:extLst>
          </p:cNvPr>
          <p:cNvSpPr txBox="1"/>
          <p:nvPr/>
        </p:nvSpPr>
        <p:spPr>
          <a:xfrm>
            <a:off x="2743200" y="5943335"/>
            <a:ext cx="7104081" cy="954107"/>
          </a:xfrm>
          <a:prstGeom prst="rect">
            <a:avLst/>
          </a:prstGeom>
          <a:solidFill>
            <a:srgbClr val="F47128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реализации мероприятия – ФГБНУ «Институт коррекционной педагогики» ссылка на размещенные материалы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https://ikp-rao.ru/meropriyatie-federalnogo-proekta-sovremennaya-shkola-nacionalnogo-proekta-obrazovanie/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24BE44DB-8874-D4D7-11E9-2EF23B6E182D}"/>
              </a:ext>
            </a:extLst>
          </p:cNvPr>
          <p:cNvSpPr txBox="1"/>
          <p:nvPr/>
        </p:nvSpPr>
        <p:spPr>
          <a:xfrm>
            <a:off x="1800151" y="109940"/>
            <a:ext cx="7733487" cy="84382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мероприятия ФП «Современная школа» НП «Образование», направленного на поддержку образования обучающихся с ОВЗ в 2024 г.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9CADD6C-E0F0-18F2-31C9-5A05C2F3304A}"/>
              </a:ext>
            </a:extLst>
          </p:cNvPr>
          <p:cNvSpPr/>
          <p:nvPr/>
        </p:nvSpPr>
        <p:spPr>
          <a:xfrm>
            <a:off x="635897" y="59426"/>
            <a:ext cx="1164253" cy="1062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7F208A-2F88-A162-F812-570356D3C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48" y="3686997"/>
            <a:ext cx="1376273" cy="1373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664FC-0C11-F1C0-06E3-F3A8B6F20ECD}"/>
              </a:ext>
            </a:extLst>
          </p:cNvPr>
          <p:cNvSpPr txBox="1"/>
          <p:nvPr/>
        </p:nvSpPr>
        <p:spPr>
          <a:xfrm>
            <a:off x="7820502" y="5156160"/>
            <a:ext cx="21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F30F7-235D-9163-357C-9D1FB11EF338}"/>
              </a:ext>
            </a:extLst>
          </p:cNvPr>
          <p:cNvSpPr txBox="1"/>
          <p:nvPr/>
        </p:nvSpPr>
        <p:spPr>
          <a:xfrm>
            <a:off x="8608408" y="492398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pic>
        <p:nvPicPr>
          <p:cNvPr id="13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CA724165-42AE-B1FD-F46C-36E87893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63861" y="800326"/>
            <a:ext cx="2199449" cy="1281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1BC79D-A84F-EE00-1392-B8DB7F0402CE}"/>
              </a:ext>
            </a:extLst>
          </p:cNvPr>
          <p:cNvSpPr txBox="1"/>
          <p:nvPr/>
        </p:nvSpPr>
        <p:spPr>
          <a:xfrm>
            <a:off x="8608408" y="1268454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43083-3C05-F5CF-B682-4670ACE6E349}"/>
              </a:ext>
            </a:extLst>
          </p:cNvPr>
          <p:cNvSpPr txBox="1"/>
          <p:nvPr/>
        </p:nvSpPr>
        <p:spPr>
          <a:xfrm>
            <a:off x="8005710" y="1496817"/>
            <a:ext cx="1617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42486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52B9222-E2E7-4213-94DC-8A8F57C94269}"/>
              </a:ext>
            </a:extLst>
          </p:cNvPr>
          <p:cNvSpPr/>
          <p:nvPr/>
        </p:nvSpPr>
        <p:spPr>
          <a:xfrm>
            <a:off x="537242" y="24430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8169F5-27FF-4BA0-AE80-C0C048D809AA}"/>
              </a:ext>
            </a:extLst>
          </p:cNvPr>
          <p:cNvSpPr/>
          <p:nvPr/>
        </p:nvSpPr>
        <p:spPr>
          <a:xfrm>
            <a:off x="665018" y="1586358"/>
            <a:ext cx="9020157" cy="1472454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/>
          <a:p>
            <a:pPr marL="12700" algn="just">
              <a:lnSpc>
                <a:spcPct val="114000"/>
              </a:lnSpc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оборудования/оснащение учебных кабинетов, помещений/мастерских для реализации предметной области «Технология», проведения групповых и индивидуальных коррекционных занятий в целях обеспечения качественного преемственного, учитывающего особые образовательные потребности и индивидуальные возможности обучающихся образования, возможности профессиональной самореализации:</a:t>
            </a:r>
            <a:endParaRPr lang="ru-RU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95F37D9-4225-41BD-91A6-152C76D250F1}"/>
              </a:ext>
            </a:extLst>
          </p:cNvPr>
          <p:cNvSpPr txBox="1"/>
          <p:nvPr/>
        </p:nvSpPr>
        <p:spPr>
          <a:xfrm>
            <a:off x="957095" y="3067477"/>
            <a:ext cx="8728080" cy="2235099"/>
          </a:xfrm>
          <a:prstGeom prst="rect">
            <a:avLst/>
          </a:prstGeom>
          <a:noFill/>
          <a:ln>
            <a:solidFill>
              <a:srgbClr val="E4460E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marL="298450" indent="-2857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помещений/мастерских для реализации предметной области «Технология»;</a:t>
            </a:r>
          </a:p>
          <a:p>
            <a:pPr marL="298450" indent="-2857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помещений для психолого-педагогического сопровождения и коррекционной работы с обучающимися с ОВЗ</a:t>
            </a:r>
            <a:r>
              <a:rPr lang="ru-RU" sz="1600" b="0" spc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98450" indent="-2857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помещений и учебных кабинетов для реализации основных общеобразовательных  и дополнительных общеобразовательных программ; </a:t>
            </a:r>
          </a:p>
          <a:p>
            <a:pPr marL="298450" indent="-2857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 пространства (медиа-центра/ библиотеки)</a:t>
            </a:r>
            <a:r>
              <a:rPr lang="ru-RU" sz="1600" b="0" spc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98450" indent="-2857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издательских центров/ мини-типографий для подготовки малотиражных изданий учебной литературы и графических пособий рельефно-точечным шрифтом Л. Брайля</a:t>
            </a:r>
            <a:endParaRPr lang="ru-RU" sz="1600" b="0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A2703-CDD6-44C0-9148-303C9EF90F00}"/>
              </a:ext>
            </a:extLst>
          </p:cNvPr>
          <p:cNvSpPr txBox="1"/>
          <p:nvPr/>
        </p:nvSpPr>
        <p:spPr>
          <a:xfrm>
            <a:off x="2082799" y="123175"/>
            <a:ext cx="775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мероприятия ФП «Современная школа» НП «Образование»,  направленного на поддержку образования обучающихся с ОВЗ в 2024 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843D8-A243-4B30-BE80-B479B7DC8875}"/>
              </a:ext>
            </a:extLst>
          </p:cNvPr>
          <p:cNvSpPr txBox="1"/>
          <p:nvPr/>
        </p:nvSpPr>
        <p:spPr>
          <a:xfrm>
            <a:off x="2828826" y="5688449"/>
            <a:ext cx="6856349" cy="1169551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Оператор реализации мероприятия – ФГБНУ «Институт коррекционной педагогики» ссылка на размещенные материалы </a:t>
            </a:r>
          </a:p>
          <a:p>
            <a:r>
              <a:rPr lang="en-US" dirty="0">
                <a:hlinkClick r:id="rId3"/>
              </a:rPr>
              <a:t>https://ikp-rao.ru/meropriyatie-federalnogo-proekta-sovremennaya-shkola-nacionalnogo-proekta-obrazovanie/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9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52B9222-E2E7-4213-94DC-8A8F57C94269}"/>
              </a:ext>
            </a:extLst>
          </p:cNvPr>
          <p:cNvSpPr/>
          <p:nvPr/>
        </p:nvSpPr>
        <p:spPr>
          <a:xfrm>
            <a:off x="537242" y="24430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35708CF-295B-4627-AA93-F345EA623B1C}"/>
              </a:ext>
            </a:extLst>
          </p:cNvPr>
          <p:cNvSpPr txBox="1"/>
          <p:nvPr/>
        </p:nvSpPr>
        <p:spPr>
          <a:xfrm>
            <a:off x="1124289" y="1884767"/>
            <a:ext cx="5691378" cy="320601"/>
          </a:xfrm>
          <a:prstGeom prst="rect">
            <a:avLst/>
          </a:prstGeom>
          <a:solidFill>
            <a:schemeClr val="accent2"/>
          </a:solidFill>
          <a:ln>
            <a:solidFill>
              <a:srgbClr val="F15A22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spc="0" dirty="0"/>
              <a:t>Особенности реализации мероприятия:</a:t>
            </a:r>
            <a:endParaRPr spc="0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EE706DD-EF7B-4026-A8E1-32FC2FCBD9EA}"/>
              </a:ext>
            </a:extLst>
          </p:cNvPr>
          <p:cNvSpPr txBox="1"/>
          <p:nvPr/>
        </p:nvSpPr>
        <p:spPr>
          <a:xfrm>
            <a:off x="957096" y="2315434"/>
            <a:ext cx="8737764" cy="751488"/>
          </a:xfrm>
          <a:prstGeom prst="rect">
            <a:avLst/>
          </a:prstGeom>
          <a:noFill/>
          <a:ln>
            <a:solidFill>
              <a:srgbClr val="E4460E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sz="1600" b="0" spc="0" dirty="0"/>
              <a:t>- переформатирование процесса трудового обучения – введение новых профилей трудового обучения; обновление материально-технической базы существующих, изменение содержания образования по предметной области «Технология»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A2703-CDD6-44C0-9148-303C9EF90F00}"/>
              </a:ext>
            </a:extLst>
          </p:cNvPr>
          <p:cNvSpPr txBox="1"/>
          <p:nvPr/>
        </p:nvSpPr>
        <p:spPr>
          <a:xfrm>
            <a:off x="2082799" y="123175"/>
            <a:ext cx="775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мероприятия ФП «Современная школа» НП «Образование»,  направленного на поддержку образования обучающихся с ОВЗ в 2024 г.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EE706DD-EF7B-4026-A8E1-32FC2FCBD9EA}"/>
              </a:ext>
            </a:extLst>
          </p:cNvPr>
          <p:cNvSpPr txBox="1"/>
          <p:nvPr/>
        </p:nvSpPr>
        <p:spPr>
          <a:xfrm>
            <a:off x="957096" y="3241289"/>
            <a:ext cx="8737764" cy="997709"/>
          </a:xfrm>
          <a:prstGeom prst="rect">
            <a:avLst/>
          </a:prstGeom>
          <a:noFill/>
          <a:ln>
            <a:solidFill>
              <a:srgbClr val="E4460E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 algn="ctr">
              <a:spcBef>
                <a:spcPts val="100"/>
              </a:spcBef>
              <a:defRPr sz="2000" b="1" spc="-2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ru-RU" sz="1600" b="0" spc="0" dirty="0"/>
              <a:t>- изменение функции отдельной общеобразовательной организации, которая становится консультативно-методическим (ресурсным) центром, оказывающим методическую помощь педагогическим работникам общеобразовательных (инклюзивных) организаций, психолого-педагогическую помощь детям и их родителям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9408E-5F95-AF1E-4486-8F5302E9A1C1}"/>
              </a:ext>
            </a:extLst>
          </p:cNvPr>
          <p:cNvSpPr txBox="1"/>
          <p:nvPr/>
        </p:nvSpPr>
        <p:spPr>
          <a:xfrm>
            <a:off x="957096" y="4413365"/>
            <a:ext cx="8737763" cy="1243930"/>
          </a:xfrm>
          <a:prstGeom prst="rect">
            <a:avLst/>
          </a:prstGeom>
          <a:noFill/>
          <a:ln>
            <a:solidFill>
              <a:srgbClr val="E4460E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100"/>
              </a:spcBef>
              <a:defRPr sz="1600" b="0" spc="0">
                <a:solidFill>
                  <a:prstClr val="black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Отдельно стоит задача при реализации предметной области «Технология» и дальнейшего профессионального становления учитывать уровень интеллектуального развития, степень самостоятельности, направленность интересов, характер сопутствующих заболеваний, динамику состояния здоровья обучающихся с точки зрения рационального выбора профессионально-личностного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26320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787DE0-CF3A-4F78-BD66-D09025CE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15110"/>
          <a:stretch/>
        </p:blipFill>
        <p:spPr>
          <a:xfrm>
            <a:off x="656858" y="183657"/>
            <a:ext cx="1645639" cy="1579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E7FC2-F8B9-42BD-B0FA-BBB225166078}"/>
              </a:ext>
            </a:extLst>
          </p:cNvPr>
          <p:cNvSpPr txBox="1"/>
          <p:nvPr/>
        </p:nvSpPr>
        <p:spPr>
          <a:xfrm>
            <a:off x="1714499" y="114755"/>
            <a:ext cx="8496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Фирменный стиль реализации мероприятия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ФП «Современная школа» НП «Образование»,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направленного на поддержку образования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с ОВЗ – «ДОБРОШКОЛА»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E5E92-077D-4924-863E-793DF3B76810}"/>
              </a:ext>
            </a:extLst>
          </p:cNvPr>
          <p:cNvSpPr txBox="1"/>
          <p:nvPr/>
        </p:nvSpPr>
        <p:spPr>
          <a:xfrm>
            <a:off x="5038282" y="5481562"/>
            <a:ext cx="4694830" cy="138499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При проведении организационных мероприятий  </a:t>
            </a:r>
            <a:br>
              <a:rPr lang="ru-RU" dirty="0"/>
            </a:br>
            <a:r>
              <a:rPr lang="ru-RU" dirty="0"/>
              <a:t>необходимым условием является использование фирменного стиля «Доброшкола»</a:t>
            </a:r>
          </a:p>
          <a:p>
            <a:r>
              <a:rPr lang="en-US" dirty="0">
                <a:hlinkClick r:id="rId3"/>
              </a:rPr>
              <a:t>https://ikp-rao.ru/meropriyatie-federalnogo-proekta-sovremennaya-shkola-nacionalnogo-proekta-obrazovanie/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6F5C1D-20D1-4389-A554-1D9F666A6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66" y="1532264"/>
            <a:ext cx="3872031" cy="3653345"/>
          </a:xfrm>
          <a:prstGeom prst="rect">
            <a:avLst/>
          </a:prstGeom>
          <a:ln>
            <a:solidFill>
              <a:srgbClr val="E4460E"/>
            </a:solidFill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8488536-3172-40D4-8AB8-C0CB35AC3FA4}"/>
              </a:ext>
            </a:extLst>
          </p:cNvPr>
          <p:cNvSpPr/>
          <p:nvPr/>
        </p:nvSpPr>
        <p:spPr>
          <a:xfrm>
            <a:off x="4556574" y="5033505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787DE0-CF3A-4F78-BD66-D09025CE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15110"/>
          <a:stretch/>
        </p:blipFill>
        <p:spPr>
          <a:xfrm>
            <a:off x="656858" y="183657"/>
            <a:ext cx="1645639" cy="1579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E7FC2-F8B9-42BD-B0FA-BBB225166078}"/>
              </a:ext>
            </a:extLst>
          </p:cNvPr>
          <p:cNvSpPr txBox="1"/>
          <p:nvPr/>
        </p:nvSpPr>
        <p:spPr>
          <a:xfrm>
            <a:off x="1714499" y="114755"/>
            <a:ext cx="849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по дизайну образовательного пространства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E5E92-077D-4924-863E-793DF3B76810}"/>
              </a:ext>
            </a:extLst>
          </p:cNvPr>
          <p:cNvSpPr txBox="1"/>
          <p:nvPr/>
        </p:nvSpPr>
        <p:spPr>
          <a:xfrm>
            <a:off x="4974695" y="5478522"/>
            <a:ext cx="4694830" cy="1384995"/>
          </a:xfrm>
          <a:prstGeom prst="rect">
            <a:avLst/>
          </a:prstGeom>
          <a:solidFill>
            <a:srgbClr val="FCAF26"/>
          </a:solidFill>
          <a:ln>
            <a:solidFill>
              <a:srgbClr val="F15A22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При разработке дизайн-проектов целесообразно </a:t>
            </a:r>
            <a:br>
              <a:rPr lang="ru-RU" dirty="0"/>
            </a:br>
            <a:r>
              <a:rPr lang="ru-RU" dirty="0"/>
              <a:t>использование руководства по дизайну образовательного пространства</a:t>
            </a:r>
          </a:p>
          <a:p>
            <a:r>
              <a:rPr lang="en-US" dirty="0">
                <a:hlinkClick r:id="rId3"/>
              </a:rPr>
              <a:t>https://ikp-rao.ru/meropriyatie-federalnogo-proekta-sovremennaya-shkola-nacionalnogo-proekta-obrazovanie/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FB2E64-2A10-4329-9E81-D6C3AA522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423" y="694742"/>
            <a:ext cx="4366457" cy="4673323"/>
          </a:xfrm>
          <a:prstGeom prst="rect">
            <a:avLst/>
          </a:prstGeom>
          <a:ln>
            <a:solidFill>
              <a:srgbClr val="E4460E"/>
            </a:solidFill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C8488536-3172-40D4-8AB8-C0CB35AC3FA4}"/>
              </a:ext>
            </a:extLst>
          </p:cNvPr>
          <p:cNvSpPr/>
          <p:nvPr/>
        </p:nvSpPr>
        <p:spPr>
          <a:xfrm>
            <a:off x="4406365" y="5087496"/>
            <a:ext cx="794084" cy="782053"/>
          </a:xfrm>
          <a:prstGeom prst="ellipse">
            <a:avLst/>
          </a:prstGeom>
          <a:solidFill>
            <a:srgbClr val="F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7">
            <a:extLst>
              <a:ext uri="{FF2B5EF4-FFF2-40B4-BE49-F238E27FC236}">
                <a16:creationId xmlns:a16="http://schemas.microsoft.com/office/drawing/2014/main" id="{ADB63B94-5FFD-4E89-B2CF-97714739B4DF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E7D8EA03-02C0-4559-AD40-0FC78EDB3D59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0DB71-73C0-40FA-8D61-C85CA34A5AFB}"/>
              </a:ext>
            </a:extLst>
          </p:cNvPr>
          <p:cNvSpPr txBox="1"/>
          <p:nvPr/>
        </p:nvSpPr>
        <p:spPr>
          <a:xfrm>
            <a:off x="602692" y="2047996"/>
            <a:ext cx="87006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Составлен список ответственных за реализацию мероприятия от органов</a:t>
            </a:r>
          </a:p>
          <a:p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государственной власти субъектов РФ в сфере образования - 18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 декабря 2023 г., в СУПД - акт РОИВ;</a:t>
            </a:r>
          </a:p>
          <a:p>
            <a:pPr marL="342900" indent="-342900" algn="just">
              <a:buAutoNum type="arabicParenR"/>
            </a:pPr>
            <a:endParaRPr lang="ru-RU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2) Составлен список ответственных за реализацию мероприятия от школ (директор или его заместитель) – 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письмо в рабочем порядке на почту </a:t>
            </a:r>
            <a:r>
              <a:rPr lang="en-US" sz="1600" i="1" dirty="0" err="1">
                <a:solidFill>
                  <a:prstClr val="black"/>
                </a:solidFill>
                <a:latin typeface="Arial"/>
                <a:cs typeface="Arial"/>
                <a:hlinkClick r:id="rId3"/>
              </a:rPr>
              <a:t>dobroshkola@ikp.email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</a:p>
          <a:p>
            <a:pPr algn="just"/>
            <a:endParaRPr lang="ru-RU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3) В каждом субъекте Российской Федерации утвержден реестр отдельных общеобразовательных организаций – участников реализации мероприятия  в 2024 году – 18</a:t>
            </a:r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 декабря 2023 г., в СУПД – акт РОИВ и скан реестра;</a:t>
            </a:r>
          </a:p>
          <a:p>
            <a:pPr algn="just"/>
            <a:endParaRPr lang="ru-RU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4) Утвержден медиаплан обновления материально-технической базы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 в отдельных общеобразовательных организациях – участниках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реализации мероприятия в 2024 году – </a:t>
            </a:r>
          </a:p>
          <a:p>
            <a:pPr lvl="0" algn="just"/>
            <a:r>
              <a:rPr lang="ru-RU" sz="1600" i="1" dirty="0">
                <a:solidFill>
                  <a:prstClr val="black"/>
                </a:solidFill>
                <a:latin typeface="Arial"/>
                <a:cs typeface="Arial"/>
              </a:rPr>
              <a:t>18 декабря 2023 г., в СУПД  - акт РОИВ и скан медиаплана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7" descr="E:\_Work\_МОСОБРАЗ\_Срочное\10-12-2014 Презентация школьный спорт\Рис\map.png">
            <a:extLst>
              <a:ext uri="{FF2B5EF4-FFF2-40B4-BE49-F238E27FC236}">
                <a16:creationId xmlns:a16="http://schemas.microsoft.com/office/drawing/2014/main" id="{AA8C2B58-6EF5-3A54-8632-D7B88574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9341" y="710412"/>
            <a:ext cx="2626659" cy="15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F5E82-F12D-3334-4BB2-880DBAB8E68A}"/>
              </a:ext>
            </a:extLst>
          </p:cNvPr>
          <p:cNvSpPr txBox="1"/>
          <p:nvPr/>
        </p:nvSpPr>
        <p:spPr>
          <a:xfrm>
            <a:off x="8303274" y="1383499"/>
            <a:ext cx="44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1C340-A046-1688-CA1F-75AEE14A1964}"/>
              </a:ext>
            </a:extLst>
          </p:cNvPr>
          <p:cNvSpPr txBox="1"/>
          <p:nvPr/>
        </p:nvSpPr>
        <p:spPr>
          <a:xfrm>
            <a:off x="7789480" y="1610189"/>
            <a:ext cx="176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38B524-13D0-1C4F-F98B-8A993368D3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41" y="4648672"/>
            <a:ext cx="1579134" cy="1575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0D6E2-9D37-A83C-322C-C86BADF5B643}"/>
              </a:ext>
            </a:extLst>
          </p:cNvPr>
          <p:cNvSpPr txBox="1"/>
          <p:nvPr/>
        </p:nvSpPr>
        <p:spPr>
          <a:xfrm>
            <a:off x="7671007" y="6340302"/>
            <a:ext cx="21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коррекционные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95EEE-F249-DAF9-D5F5-7B0BB83928AB}"/>
              </a:ext>
            </a:extLst>
          </p:cNvPr>
          <p:cNvSpPr txBox="1"/>
          <p:nvPr/>
        </p:nvSpPr>
        <p:spPr>
          <a:xfrm>
            <a:off x="8458913" y="610812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</p:spTree>
    <p:extLst>
      <p:ext uri="{BB962C8B-B14F-4D97-AF65-F5344CB8AC3E}">
        <p14:creationId xmlns:p14="http://schemas.microsoft.com/office/powerpoint/2010/main" val="38362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4C72A42-CD1B-4AFE-8BC8-05A2FF3C6719}"/>
              </a:ext>
            </a:extLst>
          </p:cNvPr>
          <p:cNvSpPr/>
          <p:nvPr/>
        </p:nvSpPr>
        <p:spPr>
          <a:xfrm>
            <a:off x="597797" y="84538"/>
            <a:ext cx="1478171" cy="13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D25C8A79-8C08-43D5-BDF1-783BA03FF56A}"/>
              </a:ext>
            </a:extLst>
          </p:cNvPr>
          <p:cNvSpPr txBox="1"/>
          <p:nvPr/>
        </p:nvSpPr>
        <p:spPr>
          <a:xfrm>
            <a:off x="2192695" y="192768"/>
            <a:ext cx="7623110" cy="1010020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Дорожная карта реализации мероприятия федерального проекта «Современная школа» национального проекта «Образование», направленного на поддержку образования обучающихся </a:t>
            </a:r>
          </a:p>
          <a:p>
            <a:pPr algn="ctr">
              <a:lnSpc>
                <a:spcPct val="90000"/>
              </a:lnSpc>
            </a:pPr>
            <a:r>
              <a:rPr lang="ru-RU" b="1" spc="-20" dirty="0">
                <a:solidFill>
                  <a:prstClr val="black"/>
                </a:solidFill>
                <a:latin typeface="Arial"/>
                <a:cs typeface="Arial"/>
              </a:rPr>
              <a:t>с ОВЗ в 2024 г.</a:t>
            </a:r>
            <a:endParaRPr b="1" spc="-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32B3B5-C5F9-4064-8237-182A5345D606}"/>
              </a:ext>
            </a:extLst>
          </p:cNvPr>
          <p:cNvSpPr/>
          <p:nvPr/>
        </p:nvSpPr>
        <p:spPr>
          <a:xfrm>
            <a:off x="4655384" y="1462487"/>
            <a:ext cx="2063385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15A2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Arial"/>
                <a:cs typeface="Arial"/>
              </a:rPr>
              <a:t>Медиаплан</a:t>
            </a:r>
            <a:r>
              <a:rPr lang="ru-RU" sz="2000" b="1" dirty="0">
                <a:solidFill>
                  <a:prstClr val="black"/>
                </a:solidFill>
                <a:latin typeface="Arial"/>
                <a:cs typeface="Arial"/>
              </a:rPr>
              <a:t> :</a:t>
            </a:r>
          </a:p>
        </p:txBody>
      </p:sp>
      <p:pic>
        <p:nvPicPr>
          <p:cNvPr id="8" name="Picture 2" descr="C:\Users\sachko-ym\Desktop\през\1.JPG">
            <a:extLst>
              <a:ext uri="{FF2B5EF4-FFF2-40B4-BE49-F238E27FC236}">
                <a16:creationId xmlns:a16="http://schemas.microsoft.com/office/drawing/2014/main" id="{1F0CFC69-78D5-44CE-8FC5-87A79DB5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" y="2358332"/>
            <a:ext cx="3173837" cy="3846526"/>
          </a:xfrm>
          <a:prstGeom prst="rect">
            <a:avLst/>
          </a:prstGeom>
          <a:noFill/>
          <a:ln w="19050">
            <a:solidFill>
              <a:srgbClr val="E446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chko-ym\Desktop\през\2.JPG">
            <a:extLst>
              <a:ext uri="{FF2B5EF4-FFF2-40B4-BE49-F238E27FC236}">
                <a16:creationId xmlns:a16="http://schemas.microsoft.com/office/drawing/2014/main" id="{C4C08536-F571-4B58-8F05-1A9D5DEC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80" y="2358332"/>
            <a:ext cx="2974616" cy="3841059"/>
          </a:xfrm>
          <a:prstGeom prst="rect">
            <a:avLst/>
          </a:prstGeom>
          <a:noFill/>
          <a:ln w="19050">
            <a:solidFill>
              <a:srgbClr val="E446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chko-ym\Desktop\през\3.JPG">
            <a:extLst>
              <a:ext uri="{FF2B5EF4-FFF2-40B4-BE49-F238E27FC236}">
                <a16:creationId xmlns:a16="http://schemas.microsoft.com/office/drawing/2014/main" id="{8601EDAA-653C-45AE-8D59-8322B802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72" y="2358332"/>
            <a:ext cx="2885142" cy="3841059"/>
          </a:xfrm>
          <a:prstGeom prst="rect">
            <a:avLst/>
          </a:prstGeom>
          <a:noFill/>
          <a:ln w="19050">
            <a:solidFill>
              <a:srgbClr val="E4460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1382</Words>
  <Application>Microsoft Office PowerPoint</Application>
  <PresentationFormat>Лист A4 (210x297 мм)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Сухова</cp:lastModifiedBy>
  <cp:revision>37</cp:revision>
  <dcterms:created xsi:type="dcterms:W3CDTF">2021-03-24T14:46:41Z</dcterms:created>
  <dcterms:modified xsi:type="dcterms:W3CDTF">2024-01-23T18:14:47Z</dcterms:modified>
</cp:coreProperties>
</file>