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298" r:id="rId4"/>
    <p:sldId id="314" r:id="rId5"/>
    <p:sldId id="315" r:id="rId6"/>
    <p:sldId id="311" r:id="rId7"/>
    <p:sldId id="306" r:id="rId8"/>
    <p:sldId id="316" r:id="rId9"/>
    <p:sldId id="317" r:id="rId10"/>
    <p:sldId id="299" r:id="rId11"/>
    <p:sldId id="318" r:id="rId12"/>
    <p:sldId id="319" r:id="rId13"/>
    <p:sldId id="321" r:id="rId14"/>
  </p:sldIdLst>
  <p:sldSz cx="13439775" cy="7559675"/>
  <p:notesSz cx="6858000" cy="9144000"/>
  <p:embeddedFontLs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199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3997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5996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7995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59993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1992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399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598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AFB"/>
    <a:srgbClr val="86A4FA"/>
    <a:srgbClr val="31356E"/>
    <a:srgbClr val="2B58D5"/>
    <a:srgbClr val="E0E7F3"/>
    <a:srgbClr val="EFF1F8"/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1" autoAdjust="0"/>
    <p:restoredTop sz="95380" autoAdjust="0"/>
  </p:normalViewPr>
  <p:slideViewPr>
    <p:cSldViewPr>
      <p:cViewPr varScale="1">
        <p:scale>
          <a:sx n="106" d="100"/>
          <a:sy n="106" d="100"/>
        </p:scale>
        <p:origin x="-468" y="-96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BE215EF-4643-519C-6C2E-31DE1644195D}"/>
              </a:ext>
            </a:extLst>
          </p:cNvPr>
          <p:cNvGrpSpPr/>
          <p:nvPr userDrawn="1"/>
        </p:nvGrpSpPr>
        <p:grpSpPr>
          <a:xfrm>
            <a:off x="-1" y="0"/>
            <a:ext cx="13439775" cy="7559675"/>
            <a:chOff x="0" y="0"/>
            <a:chExt cx="12192000" cy="6858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E4776B0-EA2E-03EF-36CE-F0103C3C1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30" t="14197" r="18354" b="4506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1F1CB62-931F-BCCD-9783-A6527B7E4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chemeClr val="bg1">
                    <a:alpha val="47442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5EF6AB-BC7D-096D-F667-0F46BD18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D0476E-BA9F-3CDB-E44F-42095A1C9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rcRect l="16246" t="7135" r="16779" b="25891"/>
          <a:stretch/>
        </p:blipFill>
        <p:spPr>
          <a:xfrm>
            <a:off x="0" y="-30163"/>
            <a:ext cx="13439775" cy="7589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7FAA92-384F-A3EC-AA61-42D29246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0E2248-3381-710A-A75A-70E5DA0E5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</a:extLst>
          </a:blip>
          <a:srcRect l="12915" t="2" b="12915"/>
          <a:stretch/>
        </p:blipFill>
        <p:spPr>
          <a:xfrm>
            <a:off x="0" y="-1"/>
            <a:ext cx="13439421" cy="7559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97E1BB-3520-A6AE-22B0-9044D07BA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9" y="755502"/>
            <a:ext cx="25646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1" y="4671134"/>
            <a:ext cx="212796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&#1088;&#1072;&#1089;&#1090;&#1080;&#1084;&#1076;&#1077;&#1090;&#1077;&#1081;.&#1088;&#1092;/about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42887" y="1112837"/>
            <a:ext cx="9372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79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 реализации мероприятия федерального проекта «Современная школа» национального проекта «Образование» по оказанию услуг психолого-педагогической, методической и консультационной помощи родителям (законным представителям) детей, а также гражданам, желающим принять на воспитание в свои семьи детей, оставшихся без </a:t>
            </a:r>
            <a:r>
              <a:rPr lang="ru-RU" sz="2800" b="1" spc="79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попечения </a:t>
            </a:r>
            <a:r>
              <a:rPr lang="ru-RU" sz="2800" b="1" spc="79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родителей, </a:t>
            </a:r>
            <a:r>
              <a:rPr lang="ru-RU" sz="2800" b="1" spc="79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году.</a:t>
            </a:r>
          </a:p>
          <a:p>
            <a:endParaRPr lang="ru-RU" sz="1800" b="1" spc="79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spc="79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spc="79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Папоян Цолак Юрикович</a:t>
            </a:r>
          </a:p>
          <a:p>
            <a:r>
              <a:rPr lang="ru-RU" sz="1800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отдела координации проектов и исполнения бюджета Департамента государственной политики в сфере защиты прав детей</a:t>
            </a:r>
            <a:endParaRPr lang="ru-RU" sz="1800" spc="79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020961" y="5504315"/>
            <a:ext cx="49038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8" y="2636837"/>
            <a:ext cx="2614422" cy="3581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66887" y="768568"/>
            <a:ext cx="9645224" cy="609601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3997"/>
            <a:r>
              <a:rPr lang="ru-RU" sz="2000" b="1" dirty="0"/>
              <a:t>Информирование родительского сообщества о реализации Мероприятия по оказанию консультационных услуг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81287" y="1493837"/>
            <a:ext cx="8045023" cy="592285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Телефон горячей линии    </a:t>
            </a:r>
            <a:r>
              <a:rPr lang="ru-RU" sz="1800" b="1" dirty="0">
                <a:solidFill>
                  <a:srgbClr val="C00000"/>
                </a:solidFill>
              </a:rPr>
              <a:t>8 (800) 444-22-32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-  звонок </a:t>
            </a:r>
            <a:r>
              <a:rPr lang="ru-RU" sz="1800" b="1" u="sng" dirty="0">
                <a:solidFill>
                  <a:srgbClr val="C00000"/>
                </a:solidFill>
              </a:rPr>
              <a:t>бесплатный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00" y="2179637"/>
            <a:ext cx="479867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71887" y="3460109"/>
            <a:ext cx="44844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1356E"/>
                </a:solidFill>
              </a:rPr>
              <a:t>Информация о проекте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1356E"/>
                </a:solidFill>
              </a:rPr>
              <a:t>Карта участников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1356E"/>
                </a:solidFill>
              </a:rPr>
              <a:t>Полезные публикации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1356E"/>
                </a:solidFill>
              </a:rPr>
              <a:t>Возможность записи с обратной связью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4999812"/>
            <a:ext cx="3375373" cy="2436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62287" y="2343339"/>
            <a:ext cx="59436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6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86A4F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1356E"/>
                </a:solidFill>
              </a:rPr>
              <a:t>САЙТ:  РАСТИМДЕТЕЙ.РФ    </a:t>
            </a:r>
          </a:p>
          <a:p>
            <a:pPr algn="ctr"/>
            <a:r>
              <a:rPr lang="ru-RU" sz="2000" b="1" dirty="0" smtClean="0">
                <a:solidFill>
                  <a:srgbClr val="31356E"/>
                </a:solidFill>
              </a:rPr>
              <a:t>                   </a:t>
            </a:r>
          </a:p>
          <a:p>
            <a:pPr algn="ctr"/>
            <a:r>
              <a:rPr lang="en-US" sz="2000" b="1" dirty="0" smtClean="0">
                <a:solidFill>
                  <a:srgbClr val="31356E"/>
                </a:solidFill>
                <a:hlinkClick r:id="rId5"/>
              </a:rPr>
              <a:t>https</a:t>
            </a:r>
            <a:r>
              <a:rPr lang="en-US" sz="2000" b="1" dirty="0">
                <a:solidFill>
                  <a:srgbClr val="31356E"/>
                </a:solidFill>
                <a:hlinkClick r:id="rId5"/>
              </a:rPr>
              <a:t>://xn--80aidamjr3akke.xn--</a:t>
            </a:r>
            <a:r>
              <a:rPr lang="en-US" sz="2000" b="1" dirty="0" smtClean="0">
                <a:solidFill>
                  <a:srgbClr val="31356E"/>
                </a:solidFill>
                <a:hlinkClick r:id="rId5"/>
              </a:rPr>
              <a:t>p1ai/about</a:t>
            </a:r>
            <a:r>
              <a:rPr lang="ru-RU" sz="2000" b="1" dirty="0" smtClean="0">
                <a:solidFill>
                  <a:srgbClr val="31356E"/>
                </a:solidFill>
              </a:rPr>
              <a:t> </a:t>
            </a:r>
            <a:endParaRPr lang="ru-RU" sz="2000" b="1" dirty="0">
              <a:solidFill>
                <a:srgbClr val="31356E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62" y="4305060"/>
            <a:ext cx="3367465" cy="306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270798" y="5244945"/>
            <a:ext cx="417780" cy="604863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7310293" y="5564734"/>
            <a:ext cx="430994" cy="54500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77257" y="768568"/>
            <a:ext cx="8763000" cy="609601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3997"/>
            <a:r>
              <a:rPr lang="ru-RU" sz="2000" b="1" dirty="0"/>
              <a:t>Информирование родительского сообщества о реализации Мероприятия по оказанию консультационных услуг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7" y="4654435"/>
            <a:ext cx="4890259" cy="257981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42887" y="1493837"/>
            <a:ext cx="7391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Материалы размещены также на сайте оператора реализации Мероприятия, осуществляющего его организационно-методическое </a:t>
            </a:r>
            <a:r>
              <a:rPr lang="ru-RU" sz="1600" dirty="0" smtClean="0">
                <a:solidFill>
                  <a:srgbClr val="31356E"/>
                </a:solidFill>
              </a:rPr>
              <a:t>сопровождение - </a:t>
            </a:r>
          </a:p>
          <a:p>
            <a:r>
              <a:rPr lang="ru-RU" sz="1600" b="1" dirty="0" smtClean="0">
                <a:solidFill>
                  <a:srgbClr val="31356E"/>
                </a:solidFill>
              </a:rPr>
              <a:t>ФГБНУ «Институт коррекционной педагогики» </a:t>
            </a:r>
          </a:p>
          <a:p>
            <a:endParaRPr lang="ru-RU" sz="1600" b="1" dirty="0">
              <a:solidFill>
                <a:srgbClr val="31356E"/>
              </a:solidFill>
            </a:endParaRPr>
          </a:p>
          <a:p>
            <a:r>
              <a:rPr lang="en-US" sz="1600" b="1" u="sng" dirty="0">
                <a:solidFill>
                  <a:srgbClr val="2B58D5"/>
                </a:solidFill>
              </a:rPr>
              <a:t>https://ikp-rao.ru/konsultirovanie-roditelej/ </a:t>
            </a:r>
          </a:p>
          <a:p>
            <a:endParaRPr lang="ru-RU" sz="1600" b="1" dirty="0" smtClean="0">
              <a:solidFill>
                <a:srgbClr val="31356E"/>
              </a:solidFill>
            </a:endParaRPr>
          </a:p>
          <a:p>
            <a:r>
              <a:rPr lang="ru-RU" sz="1600" dirty="0" smtClean="0">
                <a:solidFill>
                  <a:srgbClr val="31356E"/>
                </a:solidFill>
              </a:rPr>
              <a:t>Нормативное правовое регулирование и научно-методическая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</a:rPr>
              <a:t>Информация для использования при продвижении оказания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</a:rPr>
              <a:t>Видеоролики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7" y="1834045"/>
            <a:ext cx="4354183" cy="25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6" y="4131951"/>
            <a:ext cx="6017244" cy="28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8059158" y="2579539"/>
            <a:ext cx="430994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64197" y="642831"/>
            <a:ext cx="4932090" cy="774806"/>
          </a:xfrm>
          <a:prstGeom prst="ellipse">
            <a:avLst/>
          </a:prstGeom>
          <a:solidFill>
            <a:srgbClr val="A3BAFB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Контроль работы Служб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3664" y="1417637"/>
            <a:ext cx="8728042" cy="292388"/>
          </a:xfrm>
          <a:prstGeom prst="rect">
            <a:avLst/>
          </a:prstGeom>
          <a:ln>
            <a:solidFill>
              <a:srgbClr val="7000BC"/>
            </a:solidFill>
          </a:ln>
        </p:spPr>
        <p:txBody>
          <a:bodyPr wrap="square">
            <a:spAutoFit/>
          </a:bodyPr>
          <a:lstStyle/>
          <a:p>
            <a:r>
              <a:rPr lang="en-US" sz="1300" b="1" u="sng" dirty="0">
                <a:solidFill>
                  <a:srgbClr val="0070C0"/>
                </a:solidFill>
              </a:rPr>
              <a:t>https://docs.google.com/spreadsheets/d/1sfVQyXHwfuzO_al6DNi9Du28kTWXNF2K3HCioyrpe2c/edit?usp=sharing</a:t>
            </a:r>
            <a:endParaRPr lang="ru-RU" sz="1300" b="1" u="sng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189" y="2012568"/>
            <a:ext cx="6349775" cy="478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1. Обеспечение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функционирования телефонного номера Службы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521" y="2627522"/>
            <a:ext cx="6333444" cy="41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Достоверность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нформации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 порядке работы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Службы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521" y="3224617"/>
            <a:ext cx="4718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</a:rPr>
              <a:t>график </a:t>
            </a:r>
            <a:r>
              <a:rPr lang="ru-RU" sz="1400" b="1" dirty="0">
                <a:solidFill>
                  <a:srgbClr val="7030A0"/>
                </a:solidFill>
              </a:rPr>
              <a:t>и время работы, 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</a:rPr>
              <a:t>специалисты, оказывающие Услуги,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</a:rPr>
              <a:t>тематики </a:t>
            </a:r>
            <a:r>
              <a:rPr lang="ru-RU" sz="1400" b="1" dirty="0">
                <a:solidFill>
                  <a:srgbClr val="7030A0"/>
                </a:solidFill>
              </a:rPr>
              <a:t>оказываемых </a:t>
            </a:r>
            <a:r>
              <a:rPr lang="ru-RU" sz="1400" b="1" dirty="0" smtClean="0">
                <a:solidFill>
                  <a:srgbClr val="7030A0"/>
                </a:solidFill>
              </a:rPr>
              <a:t>услуг </a:t>
            </a:r>
          </a:p>
          <a:p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521" y="4272941"/>
            <a:ext cx="4718366" cy="41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 Нормативно-правовая база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191" y="4766056"/>
            <a:ext cx="4929960" cy="105560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7030A0"/>
                </a:solidFill>
              </a:rPr>
              <a:t>Порядок оказания услуг (описание на сайте форм и </a:t>
            </a:r>
            <a:r>
              <a:rPr lang="ru-RU" sz="1400" b="1" dirty="0" smtClean="0">
                <a:solidFill>
                  <a:srgbClr val="7030A0"/>
                </a:solidFill>
              </a:rPr>
              <a:t>форматов)</a:t>
            </a:r>
            <a:endParaRPr lang="ru-RU" sz="14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7030A0"/>
                </a:solidFill>
              </a:rPr>
              <a:t>Нормативно-правовая документация о работе Служб (порядок, положение)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1259" y="5821665"/>
            <a:ext cx="6674828" cy="1738010"/>
          </a:xfrm>
          <a:prstGeom prst="roundRect">
            <a:avLst/>
          </a:prstGeom>
          <a:solidFill>
            <a:srgbClr val="A3BAFB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ОБЯЗАТЕЛЬНО, чтобы в тексте приветствия была информация о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БЕСПЛАТНОСТИ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услуг , и что УСЛУГИ ОКАЗЫВАЮТСЯ В РАМКАХ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НАЦИОНАЛЬНОГО ПРОЕКТА «ОБРАЗОВАНИЕ»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04023" y="5514577"/>
            <a:ext cx="5638800" cy="1384995"/>
          </a:xfrm>
          <a:prstGeom prst="rect">
            <a:avLst/>
          </a:prstGeom>
          <a:ln>
            <a:solidFill>
              <a:srgbClr val="7000BC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Контактное лицо от Оператора реализации </a:t>
            </a:r>
            <a:r>
              <a:rPr lang="ru-RU" sz="1400" dirty="0" smtClean="0">
                <a:solidFill>
                  <a:srgbClr val="002060"/>
                </a:solidFill>
              </a:rPr>
              <a:t>Мероприятия по оказанию консультационных услуг в 2024 г.  </a:t>
            </a:r>
            <a:r>
              <a:rPr lang="ru-RU" sz="1400" dirty="0">
                <a:solidFill>
                  <a:srgbClr val="002060"/>
                </a:solidFill>
              </a:rPr>
              <a:t>ФГБНУ «Институт коррекционной педагогики»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Бурцев </a:t>
            </a:r>
            <a:r>
              <a:rPr lang="ru-RU" sz="1400" b="1" dirty="0">
                <a:solidFill>
                  <a:srgbClr val="002060"/>
                </a:solidFill>
              </a:rPr>
              <a:t>Евгений Сергеевич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+</a:t>
            </a:r>
            <a:r>
              <a:rPr lang="ru-RU" sz="1400" dirty="0">
                <a:solidFill>
                  <a:srgbClr val="002060"/>
                </a:solidFill>
              </a:rPr>
              <a:t>7 (916) 605-35-70;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en-US" sz="1400" dirty="0" err="1" smtClean="0">
                <a:solidFill>
                  <a:srgbClr val="002060"/>
                </a:solidFill>
              </a:rPr>
              <a:t>burcev@ikp.email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78" y="2201646"/>
            <a:ext cx="5258818" cy="29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95487" y="960437"/>
            <a:ext cx="90242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КОНТАКТНЫЕ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ДАННЫЕ ПО ВОПРОСУ  ОКАЗАНИЯ КОНСУЛЬТАЦИОННЫХ УСЛУГ РОДИТЕЛЯМ</a:t>
            </a:r>
          </a:p>
          <a:p>
            <a:endParaRPr lang="ru-RU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287" y="2579510"/>
            <a:ext cx="1089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Контактное лицо от Минпросвещения России, ответственное за реализацию проекта  -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Лобанова Екатерина Алексеевна +7 (977)316 -88 -94; +7 (495) 587-01-10  (доб. 3029)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b="1" u="sng" dirty="0">
                <a:solidFill>
                  <a:schemeClr val="tx2"/>
                </a:solidFill>
              </a:rPr>
              <a:t> lobanova-ea@edu.gov.ru</a:t>
            </a:r>
          </a:p>
        </p:txBody>
      </p:sp>
    </p:spTree>
    <p:extLst>
      <p:ext uri="{BB962C8B-B14F-4D97-AF65-F5344CB8AC3E}">
        <p14:creationId xmlns:p14="http://schemas.microsoft.com/office/powerpoint/2010/main" val="27879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s://sun9-49.userapi.com/impf/c853520/v853520474/1625dd/i7lqadt1yi0.jpg?size=1200x800&amp;quality=96&amp;sign=83909c42afc6055085f60c1db74955c3&amp;c_uniq_tag=5ENQq8rXY2hsGSQtSyIl1MwhP1zwKtoZQYVAejRuWnQ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43" y="3684201"/>
            <a:ext cx="4122652" cy="2286000"/>
          </a:xfrm>
          <a:prstGeom prst="rect">
            <a:avLst/>
          </a:prstGeom>
          <a:noFill/>
          <a:ln>
            <a:solidFill>
              <a:srgbClr val="2B58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араллелограмм 23">
            <a:extLst>
              <a:ext uri="{FF2B5EF4-FFF2-40B4-BE49-F238E27FC236}">
                <a16:creationId xmlns:a16="http://schemas.microsoft.com/office/drawing/2014/main" xmlns="" id="{FEED1F26-F2F6-927C-6C18-1BA40DFC9FC5}"/>
              </a:ext>
            </a:extLst>
          </p:cNvPr>
          <p:cNvSpPr/>
          <p:nvPr/>
        </p:nvSpPr>
        <p:spPr>
          <a:xfrm>
            <a:off x="90487" y="5637247"/>
            <a:ext cx="6733088" cy="1800190"/>
          </a:xfrm>
          <a:prstGeom prst="parallelogram">
            <a:avLst>
              <a:gd name="adj" fmla="val 100178"/>
            </a:avLst>
          </a:prstGeom>
          <a:solidFill>
            <a:srgbClr val="2B5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FEED1F26-F2F6-927C-6C18-1BA40DFC9FC5}"/>
              </a:ext>
            </a:extLst>
          </p:cNvPr>
          <p:cNvSpPr/>
          <p:nvPr/>
        </p:nvSpPr>
        <p:spPr>
          <a:xfrm>
            <a:off x="7024687" y="3917466"/>
            <a:ext cx="6415088" cy="1976776"/>
          </a:xfrm>
          <a:prstGeom prst="parallelogram">
            <a:avLst>
              <a:gd name="adj" fmla="val 100178"/>
            </a:avLst>
          </a:prstGeom>
          <a:solidFill>
            <a:srgbClr val="2B5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00D7981-41B1-A3D9-3CFF-91BD5E9B6D65}"/>
              </a:ext>
            </a:extLst>
          </p:cNvPr>
          <p:cNvSpPr/>
          <p:nvPr/>
        </p:nvSpPr>
        <p:spPr>
          <a:xfrm rot="5400000">
            <a:off x="6137608" y="-4433990"/>
            <a:ext cx="1058911" cy="11820698"/>
          </a:xfrm>
          <a:prstGeom prst="rect">
            <a:avLst/>
          </a:prstGeom>
          <a:gradFill>
            <a:gsLst>
              <a:gs pos="0">
                <a:srgbClr val="3368C4"/>
              </a:gs>
              <a:gs pos="100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 descr="Семья с двумя детьми">
            <a:extLst>
              <a:ext uri="{FF2B5EF4-FFF2-40B4-BE49-F238E27FC236}">
                <a16:creationId xmlns="" xmlns:a16="http://schemas.microsoft.com/office/drawing/2014/main" id="{8164AAE3-400C-D135-C302-1C72DD7C1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671" y="1268028"/>
            <a:ext cx="665208" cy="6652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754733-C9F4-AD12-9EE0-C50E223924A4}"/>
              </a:ext>
            </a:extLst>
          </p:cNvPr>
          <p:cNvSpPr txBox="1"/>
          <p:nvPr/>
        </p:nvSpPr>
        <p:spPr>
          <a:xfrm>
            <a:off x="3749047" y="969392"/>
            <a:ext cx="51761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7030A0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3679F9-8797-6FC8-BD98-2E5A9194A5E7}"/>
              </a:ext>
            </a:extLst>
          </p:cNvPr>
          <p:cNvSpPr txBox="1"/>
          <p:nvPr/>
        </p:nvSpPr>
        <p:spPr>
          <a:xfrm>
            <a:off x="1897917" y="1305099"/>
            <a:ext cx="9165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методической, психолого-педагогической,  диспетчерской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</a:p>
        </p:txBody>
      </p:sp>
      <p:sp>
        <p:nvSpPr>
          <p:cNvPr id="20" name="Скругленный прямоугольник 14">
            <a:extLst>
              <a:ext uri="{FF2B5EF4-FFF2-40B4-BE49-F238E27FC236}">
                <a16:creationId xmlns="" xmlns:a16="http://schemas.microsoft.com/office/drawing/2014/main" id="{F0C2FC4B-4B5C-838D-9E8A-0EE286027BB4}"/>
              </a:ext>
            </a:extLst>
          </p:cNvPr>
          <p:cNvSpPr/>
          <p:nvPr/>
        </p:nvSpPr>
        <p:spPr>
          <a:xfrm>
            <a:off x="7902890" y="4074286"/>
            <a:ext cx="5141597" cy="156296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68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u="sng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Услуга</a:t>
            </a:r>
            <a:r>
              <a:rPr lang="ru-RU" sz="1600" b="1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разовая диспетчерская или психолого-педагогическая консультация родителя (семьи) по вопросам развития, воспитания, обучения и социализации ребенка; планирования действий граждан, желающих принять на воспитание в свою семью ребенка, оставшегося без  попечения родителей.</a:t>
            </a:r>
          </a:p>
          <a:p>
            <a:pPr lvl="0" algn="ctr"/>
            <a:endParaRPr lang="ru-RU" sz="1600" b="1" dirty="0">
              <a:solidFill>
                <a:srgbClr val="3368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34">
            <a:extLst>
              <a:ext uri="{FF2B5EF4-FFF2-40B4-BE49-F238E27FC236}">
                <a16:creationId xmlns="" xmlns:a16="http://schemas.microsoft.com/office/drawing/2014/main" id="{1E03D911-32DA-D8BE-9170-1A346973D4E9}"/>
              </a:ext>
            </a:extLst>
          </p:cNvPr>
          <p:cNvSpPr/>
          <p:nvPr/>
        </p:nvSpPr>
        <p:spPr>
          <a:xfrm>
            <a:off x="242887" y="5894241"/>
            <a:ext cx="6094219" cy="141490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68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u="sng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Получатель Услуги </a:t>
            </a:r>
            <a:r>
              <a:rPr lang="ru-RU" sz="1800" b="1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400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родитель (законный представитель) ребенка,  а также гражданин, желающий принять на воспитание в свою семью ребенка из числа детей-сирот, детей, оставшихся без попечения родителей, имеющий потребность в получении психолого-педагогической, методической и консультационной помощи. </a:t>
            </a:r>
          </a:p>
          <a:p>
            <a:pPr lvl="0" algn="ctr"/>
            <a:endParaRPr lang="ru-RU" sz="1200" b="1" dirty="0">
              <a:solidFill>
                <a:srgbClr val="3368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6">
            <a:extLst>
              <a:ext uri="{FF2B5EF4-FFF2-40B4-BE49-F238E27FC236}">
                <a16:creationId xmlns="" xmlns:a16="http://schemas.microsoft.com/office/drawing/2014/main" id="{FE3E06B1-40DF-B7D2-8937-42CD7E38CC60}"/>
              </a:ext>
            </a:extLst>
          </p:cNvPr>
          <p:cNvSpPr/>
          <p:nvPr/>
        </p:nvSpPr>
        <p:spPr>
          <a:xfrm>
            <a:off x="479993" y="2255837"/>
            <a:ext cx="12172773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проекта </a:t>
            </a:r>
            <a:r>
              <a:rPr lang="ru-RU" sz="2000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srgbClr val="3368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повышения компетентности родителей (законных представителей) детей в вопросах их развития, воспитания, обучения и социализации получения информации о собственных правах, правах ребенка в сфере образования; планирования родителями (законными представителями) действий по решению возникающих при воспитании, развитии и обучении ребенка вопросов; определения перечня и порядка выполнения необходимых действий гражданами, желающими принять на воспитание в свои семьи детей, оставшихся без попечения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3961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4">
            <a:extLst>
              <a:ext uri="{FF2B5EF4-FFF2-40B4-BE49-F238E27FC236}">
                <a16:creationId xmlns:a16="http://schemas.microsoft.com/office/drawing/2014/main" xmlns="" id="{D01C36BB-FF04-7CCF-52FC-F158C40AE8D8}"/>
              </a:ext>
            </a:extLst>
          </p:cNvPr>
          <p:cNvSpPr/>
          <p:nvPr/>
        </p:nvSpPr>
        <p:spPr>
          <a:xfrm rot="5400000">
            <a:off x="1083223" y="3271354"/>
            <a:ext cx="1337495" cy="1744862"/>
          </a:xfrm>
          <a:custGeom>
            <a:avLst/>
            <a:gdLst>
              <a:gd name="connsiteX0" fmla="*/ 0 w 1266557"/>
              <a:gd name="connsiteY0" fmla="*/ 1266557 h 1266557"/>
              <a:gd name="connsiteX1" fmla="*/ 0 w 1266557"/>
              <a:gd name="connsiteY1" fmla="*/ 0 h 1266557"/>
              <a:gd name="connsiteX2" fmla="*/ 1266557 w 1266557"/>
              <a:gd name="connsiteY2" fmla="*/ 1266557 h 1266557"/>
              <a:gd name="connsiteX3" fmla="*/ 0 w 1266557"/>
              <a:gd name="connsiteY3" fmla="*/ 1266557 h 1266557"/>
              <a:gd name="connsiteX0" fmla="*/ 0 w 1266557"/>
              <a:gd name="connsiteY0" fmla="*/ 1733806 h 1733806"/>
              <a:gd name="connsiteX1" fmla="*/ 0 w 1266557"/>
              <a:gd name="connsiteY1" fmla="*/ 0 h 1733806"/>
              <a:gd name="connsiteX2" fmla="*/ 1266557 w 1266557"/>
              <a:gd name="connsiteY2" fmla="*/ 1733806 h 1733806"/>
              <a:gd name="connsiteX3" fmla="*/ 0 w 1266557"/>
              <a:gd name="connsiteY3" fmla="*/ 1733806 h 1733806"/>
              <a:gd name="connsiteX0" fmla="*/ 0 w 1266557"/>
              <a:gd name="connsiteY0" fmla="*/ 1703661 h 1703661"/>
              <a:gd name="connsiteX1" fmla="*/ 3 w 1266557"/>
              <a:gd name="connsiteY1" fmla="*/ 0 h 1703661"/>
              <a:gd name="connsiteX2" fmla="*/ 1266557 w 1266557"/>
              <a:gd name="connsiteY2" fmla="*/ 1703661 h 1703661"/>
              <a:gd name="connsiteX3" fmla="*/ 0 w 1266557"/>
              <a:gd name="connsiteY3" fmla="*/ 1703661 h 170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557" h="1703661">
                <a:moveTo>
                  <a:pt x="0" y="1703661"/>
                </a:moveTo>
                <a:lnTo>
                  <a:pt x="3" y="0"/>
                </a:lnTo>
                <a:lnTo>
                  <a:pt x="1266557" y="1703661"/>
                </a:lnTo>
                <a:lnTo>
                  <a:pt x="0" y="1703661"/>
                </a:lnTo>
                <a:close/>
              </a:path>
            </a:pathLst>
          </a:custGeom>
          <a:solidFill>
            <a:srgbClr val="254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6B6F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872659"/>
            <a:ext cx="7391400" cy="313577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2887" y="4852344"/>
            <a:ext cx="12801600" cy="25487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>
                <a:solidFill>
                  <a:schemeClr val="bg1"/>
                </a:solidFill>
              </a:rPr>
              <a:t>Диспетчерское консультирование </a:t>
            </a:r>
            <a:r>
              <a:rPr lang="ru-RU" sz="1600" dirty="0">
                <a:solidFill>
                  <a:schemeClr val="bg1"/>
                </a:solidFill>
              </a:rPr>
              <a:t>предполагает оказание Услуги информационного характера по вопросу получения психолого-педагогической, методической консультации в иных организациях.</a:t>
            </a:r>
          </a:p>
          <a:p>
            <a:r>
              <a:rPr lang="ru-RU" sz="1800" b="1" u="sng" dirty="0">
                <a:solidFill>
                  <a:schemeClr val="bg1"/>
                </a:solidFill>
              </a:rPr>
              <a:t>Содержательное консультирование </a:t>
            </a:r>
            <a:r>
              <a:rPr lang="ru-RU" sz="1600" dirty="0">
                <a:solidFill>
                  <a:schemeClr val="bg1"/>
                </a:solidFill>
              </a:rPr>
              <a:t>предполагает оказание услуги психолого-педагогической, методической и консультационной помощи Службой.</a:t>
            </a:r>
          </a:p>
          <a:p>
            <a:r>
              <a:rPr lang="ru-RU" sz="1800" b="1" u="sng" dirty="0">
                <a:solidFill>
                  <a:schemeClr val="bg1"/>
                </a:solidFill>
              </a:rPr>
              <a:t>Проведение опроса с обратной связью </a:t>
            </a:r>
            <a:r>
              <a:rPr lang="ru-RU" sz="1600" dirty="0">
                <a:solidFill>
                  <a:schemeClr val="bg1"/>
                </a:solidFill>
              </a:rPr>
              <a:t>предполагает заполнение получателем Услуги психодиагностического, социологического и иных видов опросников, </a:t>
            </a: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итогам которого ему предоставляется обратная связь.</a:t>
            </a:r>
          </a:p>
          <a:p>
            <a:r>
              <a:rPr lang="ru-RU" sz="1800" b="1" u="sng" dirty="0">
                <a:solidFill>
                  <a:schemeClr val="bg1"/>
                </a:solidFill>
              </a:rPr>
              <a:t>Проведение просветительских мероприятий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вебинары</a:t>
            </a:r>
            <a:r>
              <a:rPr lang="ru-RU" sz="1600" dirty="0" smtClean="0">
                <a:solidFill>
                  <a:schemeClr val="bg1"/>
                </a:solidFill>
              </a:rPr>
              <a:t>, конференции, тематические </a:t>
            </a:r>
            <a:r>
              <a:rPr lang="ru-RU" sz="1600" dirty="0" err="1" smtClean="0">
                <a:solidFill>
                  <a:schemeClr val="bg1"/>
                </a:solidFill>
              </a:rPr>
              <a:t>видеолекции</a:t>
            </a:r>
            <a:r>
              <a:rPr lang="ru-RU" sz="1600" dirty="0" smtClean="0">
                <a:solidFill>
                  <a:schemeClr val="bg1"/>
                </a:solidFill>
              </a:rPr>
              <a:t>, подкасты, учебные кейсы </a:t>
            </a:r>
            <a:r>
              <a:rPr lang="ru-RU" sz="1600" dirty="0">
                <a:solidFill>
                  <a:schemeClr val="bg1"/>
                </a:solidFill>
              </a:rPr>
              <a:t>с формой обратной связи) предполагает коллективное обсуждение вопросов построения гармоничных семейных отношений, профилактики детских психологических травм, профилактики трудного поведения детей и их подготовки к самостоятельной взрослой жизни и др. с выдачей участникам сертификата.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891087" y="4008437"/>
            <a:ext cx="2667000" cy="80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2024 год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31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>
            <a:stCxn id="19" idx="2"/>
            <a:endCxn id="33" idx="0"/>
          </p:cNvCxnSpPr>
          <p:nvPr/>
        </p:nvCxnSpPr>
        <p:spPr>
          <a:xfrm>
            <a:off x="5251096" y="5615708"/>
            <a:ext cx="0" cy="1078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0" idx="2"/>
            <a:endCxn id="31" idx="0"/>
          </p:cNvCxnSpPr>
          <p:nvPr/>
        </p:nvCxnSpPr>
        <p:spPr>
          <a:xfrm>
            <a:off x="7446166" y="5290401"/>
            <a:ext cx="2" cy="1228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4" idx="2"/>
            <a:endCxn id="29" idx="0"/>
          </p:cNvCxnSpPr>
          <p:nvPr/>
        </p:nvCxnSpPr>
        <p:spPr>
          <a:xfrm>
            <a:off x="9540457" y="4881663"/>
            <a:ext cx="29927" cy="1342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25" idx="2"/>
            <a:endCxn id="27" idx="0"/>
          </p:cNvCxnSpPr>
          <p:nvPr/>
        </p:nvCxnSpPr>
        <p:spPr>
          <a:xfrm>
            <a:off x="11749087" y="4631082"/>
            <a:ext cx="18419" cy="1346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xmlns="" id="{80454CD6-EBF7-104D-AFC0-3173FC743788}"/>
              </a:ext>
            </a:extLst>
          </p:cNvPr>
          <p:cNvSpPr/>
          <p:nvPr/>
        </p:nvSpPr>
        <p:spPr>
          <a:xfrm>
            <a:off x="4212519" y="1036637"/>
            <a:ext cx="4938535" cy="808433"/>
          </a:xfrm>
          <a:prstGeom prst="parallelogram">
            <a:avLst>
              <a:gd name="adj" fmla="val 43337"/>
            </a:avLst>
          </a:prstGeom>
          <a:solidFill>
            <a:srgbClr val="86A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19,55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млн услуг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547687" y="1857850"/>
            <a:ext cx="12420600" cy="5503387"/>
          </a:xfrm>
          <a:prstGeom prst="upArrowCallout">
            <a:avLst>
              <a:gd name="adj1" fmla="val 17654"/>
              <a:gd name="adj2" fmla="val 19032"/>
              <a:gd name="adj3" fmla="val 22715"/>
              <a:gd name="adj4" fmla="val 68066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80454CD6-EBF7-104D-AFC0-3173FC743788}"/>
              </a:ext>
            </a:extLst>
          </p:cNvPr>
          <p:cNvSpPr/>
          <p:nvPr/>
        </p:nvSpPr>
        <p:spPr>
          <a:xfrm>
            <a:off x="4669081" y="2400376"/>
            <a:ext cx="4177812" cy="404216"/>
          </a:xfrm>
          <a:prstGeom prst="parallelogram">
            <a:avLst>
              <a:gd name="adj" fmla="val 43337"/>
            </a:avLst>
          </a:prstGeom>
          <a:solidFill>
            <a:srgbClr val="86A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6 лет реализации проекта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7456" y="5227637"/>
            <a:ext cx="1535431" cy="636107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2020 г.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3887" y="4906250"/>
            <a:ext cx="1634418" cy="709458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2021 г.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67484" y="4522100"/>
            <a:ext cx="1757363" cy="768301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2022 г.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223" y="5634694"/>
            <a:ext cx="1504950" cy="589910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2019 г.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2511" y="4117379"/>
            <a:ext cx="1795892" cy="764284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2023 г.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834687" y="3703637"/>
            <a:ext cx="1828800" cy="927445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2024 г.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899486" y="4960102"/>
            <a:ext cx="1736039" cy="660598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155 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(62 </a:t>
            </a:r>
            <a:r>
              <a:rPr lang="ru-RU" sz="1400" b="1" dirty="0" smtClean="0">
                <a:solidFill>
                  <a:schemeClr val="bg1"/>
                </a:solidFill>
              </a:rPr>
              <a:t>субъекта РФ</a:t>
            </a:r>
            <a:r>
              <a:rPr lang="ru-RU" sz="1400" b="1" dirty="0" smtClean="0">
                <a:solidFill>
                  <a:schemeClr val="bg1"/>
                </a:solidFill>
              </a:rPr>
              <a:t>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2,55 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899486" y="5977868"/>
            <a:ext cx="1736039" cy="649177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25 ВУЗов и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ФГБНУ </a:t>
            </a:r>
            <a:r>
              <a:rPr lang="ru-RU" sz="1400" b="1" dirty="0">
                <a:solidFill>
                  <a:schemeClr val="bg1"/>
                </a:solidFill>
              </a:rPr>
              <a:t>«ИКП»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2 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80062" y="5227637"/>
            <a:ext cx="1758341" cy="685800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213 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(59 субъектов РФ)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3,1 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702364" y="6224604"/>
            <a:ext cx="1736039" cy="683948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21 ВУЗов и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ФГБНУ </a:t>
            </a:r>
            <a:r>
              <a:rPr lang="ru-RU" sz="1400" b="1" dirty="0">
                <a:solidFill>
                  <a:schemeClr val="bg1"/>
                </a:solidFill>
              </a:rPr>
              <a:t>«ИКП»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1,9 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7485" y="5598364"/>
            <a:ext cx="1757363" cy="676275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lain" startAt="151"/>
            </a:pPr>
            <a:r>
              <a:rPr lang="ru-RU" sz="1400" b="1" dirty="0" smtClean="0">
                <a:solidFill>
                  <a:schemeClr val="bg1"/>
                </a:solidFill>
              </a:rPr>
              <a:t> 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(59 субъектов РФ)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2 </a:t>
            </a:r>
            <a:r>
              <a:rPr lang="ru-RU" sz="1400" b="1" dirty="0" smtClean="0">
                <a:solidFill>
                  <a:schemeClr val="bg1"/>
                </a:solidFill>
              </a:rPr>
              <a:t>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67486" y="6519066"/>
            <a:ext cx="1757363" cy="640782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15 ВУЗов и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ФГБНУ «ИКП»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1  </a:t>
            </a:r>
            <a:r>
              <a:rPr lang="ru-RU" sz="1400" b="1" dirty="0">
                <a:solidFill>
                  <a:schemeClr val="bg1"/>
                </a:solidFill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</a:rPr>
              <a:t>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29614" y="5863744"/>
            <a:ext cx="1538690" cy="625098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150 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(61 субъект РФ)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2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</a:rPr>
              <a:t>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81751" y="6694257"/>
            <a:ext cx="1538690" cy="557877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10 ВУЗов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1  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73640" y="6302456"/>
            <a:ext cx="1623062" cy="660597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lain" startAt="163"/>
            </a:pPr>
            <a:r>
              <a:rPr lang="ru-RU" sz="1400" b="1" dirty="0" smtClean="0">
                <a:solidFill>
                  <a:schemeClr val="bg1"/>
                </a:solidFill>
              </a:rPr>
              <a:t> 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( 67 субъектов РФ)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2 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7223" y="6566578"/>
            <a:ext cx="1537591" cy="660597"/>
          </a:xfrm>
          <a:prstGeom prst="rect">
            <a:avLst/>
          </a:prstGeom>
          <a:gradFill>
            <a:gsLst>
              <a:gs pos="46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95 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(54 субъекта РФ)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2 </a:t>
            </a:r>
            <a:r>
              <a:rPr lang="ru-RU" sz="1400" b="1" dirty="0" smtClean="0">
                <a:solidFill>
                  <a:schemeClr val="bg1"/>
                </a:solidFill>
              </a:rPr>
              <a:t>млн услуг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6" name="Picture 10" descr="https://img.bluefincharters.net/img/human-resources/employment-terminations-how-to-avoid-legal-problem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4700"/>
                    </a14:imgEffect>
                    <a14:imgEffect>
                      <a14:saturation sat="95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3" y="1189037"/>
            <a:ext cx="3226324" cy="2057400"/>
          </a:xfrm>
          <a:prstGeom prst="rect">
            <a:avLst/>
          </a:prstGeom>
          <a:noFill/>
          <a:ln>
            <a:solidFill>
              <a:srgbClr val="2B58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>
            <a:stCxn id="17" idx="2"/>
            <a:endCxn id="34" idx="0"/>
          </p:cNvCxnSpPr>
          <p:nvPr/>
        </p:nvCxnSpPr>
        <p:spPr>
          <a:xfrm flipH="1">
            <a:off x="3285171" y="5863744"/>
            <a:ext cx="1" cy="43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1" idx="2"/>
            <a:endCxn id="35" idx="0"/>
          </p:cNvCxnSpPr>
          <p:nvPr/>
        </p:nvCxnSpPr>
        <p:spPr>
          <a:xfrm>
            <a:off x="1409698" y="6224604"/>
            <a:ext cx="16321" cy="34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326655"/>
            <a:ext cx="3832559" cy="50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025630" y="1382192"/>
            <a:ext cx="264313" cy="382673"/>
          </a:xfrm>
          <a:prstGeom prst="rect">
            <a:avLst/>
          </a:prstGeom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025627" y="2246611"/>
            <a:ext cx="264313" cy="382673"/>
          </a:xfrm>
          <a:prstGeom prst="rect">
            <a:avLst/>
          </a:prstGeom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045493" y="3569449"/>
            <a:ext cx="264313" cy="3826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76887" y="1326655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Методические </a:t>
            </a:r>
            <a:r>
              <a:rPr lang="ru-RU" sz="1800" dirty="0">
                <a:solidFill>
                  <a:schemeClr val="bg1"/>
                </a:solidFill>
              </a:rPr>
              <a:t>рекомендации реализации Мероприятия в 2024 году;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2242" y="2174646"/>
            <a:ext cx="7362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Рекомендации по использованию фирменных элементов и логотипов реализации мероприятия;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1189" y="3160622"/>
            <a:ext cx="671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Приказ Минпросвещения России от 22 сентября 2022 г. № 711 о перечне юридических лиц – победителей конкурсного отбора на предоставление в 2024 году из федерального бюджета гранта в форме субсидии на реализацию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1189" y="4618037"/>
            <a:ext cx="6718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Перечень подведомственных Минпросвещения России организаций, реализующих Мероприятие в 2024 году.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4887" y="5837237"/>
            <a:ext cx="835537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B58D5"/>
                </a:solidFill>
              </a:rPr>
              <a:t>Указанные материалы также размещены на сайте оператора реализации Мероприятия, осуществляющего его организационно-методическое сопровождение – федерального государственного бюджетного научного учреждения «Институт коррекционной педагогики</a:t>
            </a:r>
            <a:r>
              <a:rPr lang="ru-RU" sz="1800" dirty="0" smtClean="0">
                <a:solidFill>
                  <a:srgbClr val="2B58D5"/>
                </a:solidFill>
              </a:rPr>
              <a:t>»:</a:t>
            </a:r>
          </a:p>
          <a:p>
            <a:pPr algn="ctr"/>
            <a:r>
              <a:rPr lang="ru-RU" sz="1800" b="1" u="sng" dirty="0" smtClean="0">
                <a:solidFill>
                  <a:srgbClr val="2B58D5"/>
                </a:solidFill>
              </a:rPr>
              <a:t>https</a:t>
            </a:r>
            <a:r>
              <a:rPr lang="ru-RU" sz="1800" b="1" u="sng" dirty="0">
                <a:solidFill>
                  <a:srgbClr val="2B58D5"/>
                </a:solidFill>
              </a:rPr>
              <a:t>://ikp-rao.ru/konsultirovanie-roditelej</a:t>
            </a:r>
            <a:r>
              <a:rPr lang="ru-RU" sz="1800" b="1" u="sng" dirty="0" smtClean="0">
                <a:solidFill>
                  <a:srgbClr val="2B58D5"/>
                </a:solidFill>
              </a:rPr>
              <a:t>/)</a:t>
            </a:r>
            <a:endParaRPr lang="ru-RU" sz="1800" b="1" u="sng" dirty="0">
              <a:solidFill>
                <a:srgbClr val="2B58D5"/>
              </a:solidFill>
            </a:endParaRP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005380" y="4655301"/>
            <a:ext cx="304799" cy="38267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23887" y="6391745"/>
            <a:ext cx="3832560" cy="592285"/>
          </a:xfrm>
          <a:prstGeom prst="rect">
            <a:avLst/>
          </a:prstGeom>
          <a:solidFill>
            <a:srgbClr val="86A4FA"/>
          </a:solidFill>
        </p:spPr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Письмо № АБ-5370/07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 26 декабря 2023 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01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13110"/>
              </p:ext>
            </p:extLst>
          </p:nvPr>
        </p:nvGraphicFramePr>
        <p:xfrm>
          <a:off x="1081087" y="1722437"/>
          <a:ext cx="7352518" cy="543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017"/>
                <a:gridCol w="6922501"/>
              </a:tblGrid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«Алтайский государственный гуманитарно-педагогический университет имени В.М. Шукшина»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«Алтайский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«Амурский гуманитарно-педагогический государственный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«Башкирский государственный педагогический университет им. М. Акмуллы»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«Волгоградский государственный социально-педагогический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«Воронежский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«Глазовский государственный педагогический институт имени В.Г. Короленко»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«Красноярский государственный педагогический университет им. В.П. Астафьева»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«Мордовский государственный педагогический университет имени М.Е. Евсевьева»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«Московский государственный психолого-педагогический университет»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«Нижегородский государственный педагогический университет имени Козьмы Минина»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«Новосибирский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«Оренбургский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«Пермский государственный гуманитарно-педагогический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«Самарский государственный социально-педагогический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«Томский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«Тульский государственный педагогический университет им. Л.Н. Толстого»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«Ульяновский государственный  педагогический университет имени И.Н. Ульянова»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«Уральский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«Южно-Уральский государственный гуманитарно-педагогический университет»                     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«Чеченский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«Шадринский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 «Донецкий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 «Азовский государственный педагогический университет»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 «Государственный университет просвещения»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ФГБНУ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«Институт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коррекционной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педагогики»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162" y="1722437"/>
            <a:ext cx="3441325" cy="47658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623887" y="794579"/>
            <a:ext cx="5628201" cy="566635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26 организаций, </a:t>
            </a:r>
            <a:r>
              <a:rPr lang="ru-RU" sz="1600" b="1" dirty="0"/>
              <a:t>находящихся в ведении Минпросвещения </a:t>
            </a:r>
            <a:r>
              <a:rPr lang="ru-RU" sz="1600" b="1" dirty="0" smtClean="0"/>
              <a:t>России</a:t>
            </a:r>
            <a:endParaRPr lang="ru-RU" sz="1600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xmlns="" id="{7649BB53-C085-495F-A228-6624CE7EAA7B}"/>
              </a:ext>
            </a:extLst>
          </p:cNvPr>
          <p:cNvSpPr/>
          <p:nvPr/>
        </p:nvSpPr>
        <p:spPr>
          <a:xfrm rot="5400000">
            <a:off x="283880" y="2373738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8956150" y="2373737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65" name="Прямоугольник 64"/>
          <p:cNvSpPr/>
          <p:nvPr/>
        </p:nvSpPr>
        <p:spPr>
          <a:xfrm>
            <a:off x="9267342" y="6506434"/>
            <a:ext cx="4005745" cy="592285"/>
          </a:xfrm>
          <a:prstGeom prst="rect">
            <a:avLst/>
          </a:prstGeom>
          <a:solidFill>
            <a:srgbClr val="86A4FA"/>
          </a:solidFill>
        </p:spPr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№711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22 сентября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2023 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6" name="Блок-схема: перфолента 65"/>
          <p:cNvSpPr/>
          <p:nvPr/>
        </p:nvSpPr>
        <p:spPr>
          <a:xfrm>
            <a:off x="7064273" y="693002"/>
            <a:ext cx="1933576" cy="858181"/>
          </a:xfrm>
          <a:prstGeom prst="flowChartPunched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2B58D5"/>
                </a:solidFill>
              </a:rPr>
              <a:t>63 субъекта РФ</a:t>
            </a:r>
            <a:endParaRPr lang="ru-RU" sz="1400" b="1" dirty="0">
              <a:solidFill>
                <a:srgbClr val="2B58D5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433669" y="960438"/>
            <a:ext cx="3983222" cy="590746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155 организаций –</a:t>
            </a:r>
            <a:r>
              <a:rPr lang="ru-RU" sz="1600" b="1" dirty="0" err="1" smtClean="0"/>
              <a:t>грантополучателей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50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7329487" y="3184268"/>
            <a:ext cx="1524000" cy="1433769"/>
          </a:xfrm>
          <a:prstGeom prst="straightConnector1">
            <a:avLst/>
          </a:prstGeom>
          <a:ln>
            <a:solidFill>
              <a:srgbClr val="86A4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30667" y="1549008"/>
            <a:ext cx="264313" cy="382673"/>
          </a:xfrm>
          <a:prstGeom prst="rect">
            <a:avLst/>
          </a:prstGeom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30664" y="2445277"/>
            <a:ext cx="264313" cy="382673"/>
          </a:xfrm>
          <a:prstGeom prst="rect">
            <a:avLst/>
          </a:prstGeom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607219" y="3709815"/>
            <a:ext cx="264313" cy="382673"/>
          </a:xfrm>
          <a:prstGeom prst="rect">
            <a:avLst/>
          </a:prstGeom>
        </p:spPr>
      </p:pic>
      <p:pic>
        <p:nvPicPr>
          <p:cNvPr id="39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586976" y="5112500"/>
            <a:ext cx="304799" cy="382673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76447" y="868253"/>
            <a:ext cx="7330642" cy="427148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В целях реализации Мероприятия РВПО: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7287" y="1571067"/>
            <a:ext cx="7070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Определяется должностное лицо, ответственное за реализацию Мероприятия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2088" y="3582246"/>
            <a:ext cx="646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Разрабатывается и утверждается медиаплан реализации Мероприятия  в 2024 году (с учетом проекта </a:t>
            </a:r>
            <a:r>
              <a:rPr lang="ru-RU" sz="1600" dirty="0" err="1">
                <a:solidFill>
                  <a:schemeClr val="bg1"/>
                </a:solidFill>
              </a:rPr>
              <a:t>медиаплана</a:t>
            </a:r>
            <a:r>
              <a:rPr lang="ru-RU" sz="1600" dirty="0">
                <a:solidFill>
                  <a:schemeClr val="bg1"/>
                </a:solidFill>
              </a:rPr>
              <a:t>,  представленного в приложении 2 к методическим рекомендациям)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9227" y="2353271"/>
            <a:ext cx="7110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Осуществляется контроль за достижением организациями-</a:t>
            </a:r>
            <a:r>
              <a:rPr lang="ru-RU" sz="1600" dirty="0" err="1">
                <a:solidFill>
                  <a:schemeClr val="bg1"/>
                </a:solidFill>
              </a:rPr>
              <a:t>грантополучателями</a:t>
            </a:r>
            <a:r>
              <a:rPr lang="ru-RU" sz="1600" dirty="0">
                <a:solidFill>
                  <a:schemeClr val="bg1"/>
                </a:solidFill>
              </a:rPr>
              <a:t> (при их наличии в субъекте Российской Федерации) показателя реализации Мероприятия и надлежащей работой Служб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1282" y="4639913"/>
            <a:ext cx="7200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Представляется </a:t>
            </a:r>
            <a:r>
              <a:rPr lang="ru-RU" sz="1600" dirty="0">
                <a:solidFill>
                  <a:schemeClr val="bg1"/>
                </a:solidFill>
              </a:rPr>
              <a:t>отчетная </a:t>
            </a:r>
            <a:r>
              <a:rPr lang="ru-RU" sz="1600" dirty="0" smtClean="0">
                <a:solidFill>
                  <a:schemeClr val="bg1"/>
                </a:solidFill>
              </a:rPr>
              <a:t>информация*: 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об итогах реализации Мероприятия в 2024 году посредством заполнения мониторинговых форм, направляемых Минпросвещения России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об исполнении </a:t>
            </a:r>
            <a:r>
              <a:rPr lang="ru-RU" sz="1600" dirty="0" err="1">
                <a:solidFill>
                  <a:schemeClr val="bg1"/>
                </a:solidFill>
              </a:rPr>
              <a:t>медиаплана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*</a:t>
            </a:r>
            <a:r>
              <a:rPr lang="ru-RU" sz="1600" b="1" i="1" dirty="0">
                <a:solidFill>
                  <a:schemeClr val="bg1"/>
                </a:solidFill>
              </a:rPr>
              <a:t>Формы отчетной информации будут направлены дополнительно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06" y="4618037"/>
            <a:ext cx="4582632" cy="27602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7" y="579437"/>
            <a:ext cx="2558372" cy="369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9457617" y="4155326"/>
            <a:ext cx="3178911" cy="33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АБ-5154/07 от 13 декабря 2023г.</a:t>
            </a:r>
            <a:endParaRPr lang="ru-RU" sz="14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8215259" y="1872501"/>
            <a:ext cx="1539882" cy="686007"/>
          </a:xfrm>
          <a:prstGeom prst="straightConnector1">
            <a:avLst/>
          </a:prstGeom>
          <a:ln>
            <a:solidFill>
              <a:srgbClr val="86A4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41401" y="6904037"/>
            <a:ext cx="3877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https://ikp-rao.ru/konsultirovanie-roditelej/ </a:t>
            </a:r>
          </a:p>
        </p:txBody>
      </p:sp>
    </p:spTree>
    <p:extLst>
      <p:ext uri="{BB962C8B-B14F-4D97-AF65-F5344CB8AC3E}">
        <p14:creationId xmlns:p14="http://schemas.microsoft.com/office/powerpoint/2010/main" val="35016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25578" y="824260"/>
            <a:ext cx="8941763" cy="669577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В целях реализации Мероприятия </a:t>
            </a:r>
            <a:r>
              <a:rPr lang="ru-RU" sz="1800" b="1" dirty="0" smtClean="0"/>
              <a:t>организации</a:t>
            </a:r>
            <a:r>
              <a:rPr lang="ru-RU" sz="1800" b="1" dirty="0"/>
              <a:t>, </a:t>
            </a:r>
            <a:r>
              <a:rPr lang="ru-RU" sz="1800" b="1" dirty="0" smtClean="0"/>
              <a:t>реализующие Мероприятие:</a:t>
            </a:r>
            <a:endParaRPr lang="ru-RU" sz="1800" b="1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xmlns="" id="{7649BB53-C085-495F-A228-6624CE7EAA7B}"/>
              </a:ext>
            </a:extLst>
          </p:cNvPr>
          <p:cNvSpPr/>
          <p:nvPr/>
        </p:nvSpPr>
        <p:spPr>
          <a:xfrm rot="5400000">
            <a:off x="277842" y="2231821"/>
            <a:ext cx="457203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304783" y="5847185"/>
            <a:ext cx="457201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2" name="Прямоугольник 1"/>
          <p:cNvSpPr/>
          <p:nvPr/>
        </p:nvSpPr>
        <p:spPr>
          <a:xfrm>
            <a:off x="1157287" y="2332037"/>
            <a:ext cx="709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определяется должностное лицо, ответственное за реализацию Мероприятия;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7287" y="3902737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реализуются мероприятия комплекса мер («дорожной карты») в соответствии с приложением 1 к </a:t>
            </a:r>
            <a:r>
              <a:rPr lang="ru-RU" sz="1600" dirty="0" smtClean="0">
                <a:solidFill>
                  <a:srgbClr val="31356E"/>
                </a:solidFill>
              </a:rPr>
              <a:t>методическим </a:t>
            </a:r>
            <a:r>
              <a:rPr lang="ru-RU" sz="1600" dirty="0">
                <a:solidFill>
                  <a:srgbClr val="31356E"/>
                </a:solidFill>
              </a:rPr>
              <a:t>рекомендациям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7287" y="5947400"/>
            <a:ext cx="67183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31356E"/>
                </a:solidFill>
              </a:rPr>
              <a:t>обеспечивается </a:t>
            </a:r>
            <a:r>
              <a:rPr lang="ru-RU" sz="1600" dirty="0">
                <a:solidFill>
                  <a:srgbClr val="31356E"/>
                </a:solidFill>
              </a:rPr>
              <a:t>достижение показателей реализации Мероприятия 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287476" y="3900002"/>
            <a:ext cx="457201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0" y="4728095"/>
            <a:ext cx="4495800" cy="231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6443" y="6345279"/>
            <a:ext cx="781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31356E"/>
                </a:solidFill>
              </a:rPr>
              <a:t>организациями-</a:t>
            </a:r>
            <a:r>
              <a:rPr lang="ru-RU" sz="1400" i="1" dirty="0" err="1" smtClean="0">
                <a:solidFill>
                  <a:srgbClr val="31356E"/>
                </a:solidFill>
              </a:rPr>
              <a:t>грантополучателями</a:t>
            </a:r>
            <a:r>
              <a:rPr lang="ru-RU" sz="1400" i="1" dirty="0" smtClean="0">
                <a:solidFill>
                  <a:srgbClr val="31356E"/>
                </a:solidFill>
              </a:rPr>
              <a:t> </a:t>
            </a:r>
            <a:r>
              <a:rPr lang="ru-RU" sz="1400" i="1" dirty="0">
                <a:solidFill>
                  <a:srgbClr val="31356E"/>
                </a:solidFill>
              </a:rPr>
              <a:t>в соответствии с соглашением о предоставлении гранта в форме субсидии в целях реализации Мероприятия, образовательными организациями высшего (педагогического) образования, подведомственными Минпросвещения России и ФГБНУ «Институт коррекционной педагогики» – в соответствии с государственным </a:t>
            </a:r>
            <a:r>
              <a:rPr lang="ru-RU" sz="1400" i="1" dirty="0" smtClean="0">
                <a:solidFill>
                  <a:srgbClr val="31356E"/>
                </a:solidFill>
              </a:rPr>
              <a:t>заданием</a:t>
            </a:r>
            <a:endParaRPr lang="ru-RU" sz="1400" dirty="0">
              <a:solidFill>
                <a:srgbClr val="31356E"/>
              </a:solidFill>
            </a:endParaRPr>
          </a:p>
        </p:txBody>
      </p:sp>
      <p:cxnSp>
        <p:nvCxnSpPr>
          <p:cNvPr id="12" name="Прямая со стрелкой 11"/>
          <p:cNvCxnSpPr>
            <a:endCxn id="2050" idx="1"/>
          </p:cNvCxnSpPr>
          <p:nvPr/>
        </p:nvCxnSpPr>
        <p:spPr>
          <a:xfrm>
            <a:off x="7233540" y="4499494"/>
            <a:ext cx="1676400" cy="1388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611" y="824259"/>
            <a:ext cx="2271704" cy="3345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94131" y="4021423"/>
            <a:ext cx="3563381" cy="296142"/>
          </a:xfrm>
          <a:prstGeom prst="rect">
            <a:avLst/>
          </a:prstGeom>
          <a:solidFill>
            <a:srgbClr val="86A4FA"/>
          </a:solidFill>
        </p:spPr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Письмо № 07-6691 от 16 ноября 2023 г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cxnSp>
        <p:nvCxnSpPr>
          <p:cNvPr id="17" name="Прямая со стрелкой 16"/>
          <p:cNvCxnSpPr>
            <a:stCxn id="2" idx="3"/>
            <a:endCxn id="2051" idx="1"/>
          </p:cNvCxnSpPr>
          <p:nvPr/>
        </p:nvCxnSpPr>
        <p:spPr>
          <a:xfrm flipV="1">
            <a:off x="8255256" y="2496877"/>
            <a:ext cx="2135355" cy="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6144" y="655637"/>
            <a:ext cx="8941763" cy="669577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В целях реализации Мероприятия </a:t>
            </a:r>
            <a:r>
              <a:rPr lang="ru-RU" sz="1800" b="1" dirty="0" smtClean="0"/>
              <a:t>организации</a:t>
            </a:r>
            <a:r>
              <a:rPr lang="ru-RU" sz="1800" b="1" dirty="0"/>
              <a:t>, </a:t>
            </a:r>
            <a:r>
              <a:rPr lang="ru-RU" sz="1800" b="1" dirty="0" smtClean="0"/>
              <a:t>реализующие Мероприятие: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86" y="1459338"/>
            <a:ext cx="975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еженедельно (по понедельникам, до 09:00 по московскому времени) представляются данные о количестве оказанных Услуг нарастающим итогом с учетом прошедшей недели по форме мониторинга, размещенного по ссылке: </a:t>
            </a:r>
            <a:r>
              <a:rPr lang="ru-RU" sz="1400" b="1" i="1" u="sng" dirty="0">
                <a:solidFill>
                  <a:srgbClr val="31356E"/>
                </a:solidFill>
              </a:rPr>
              <a:t>https://docs.google.com/spreadsheets/d/1sfVQyXHwfuzO_al6DNi9Du28kTWXNF2K3HCioyrpe2c/edit?usp=sharing</a:t>
            </a:r>
            <a:r>
              <a:rPr lang="ru-RU" sz="1600" b="1" i="1" dirty="0">
                <a:solidFill>
                  <a:srgbClr val="31356E"/>
                </a:solidFill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6070" y="4554927"/>
            <a:ext cx="5903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обеспечивается участие в проводимых оператором реализации Мероприятия мониторингах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2671" y="5380037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используются материалы (рекомендации по использованию фирменных элементов и логотипов, видеоролики, сюжеты, презентации, статьи и т.д.),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2671" y="6336137"/>
            <a:ext cx="6435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356E"/>
                </a:solidFill>
              </a:rPr>
              <a:t>Организациями-</a:t>
            </a:r>
            <a:r>
              <a:rPr lang="ru-RU" sz="1600" dirty="0" err="1">
                <a:solidFill>
                  <a:srgbClr val="31356E"/>
                </a:solidFill>
              </a:rPr>
              <a:t>грантополучателями</a:t>
            </a:r>
            <a:r>
              <a:rPr lang="ru-RU" sz="1600" dirty="0">
                <a:solidFill>
                  <a:srgbClr val="31356E"/>
                </a:solidFill>
              </a:rPr>
              <a:t>, реализующими Мероприятие:</a:t>
            </a:r>
          </a:p>
          <a:p>
            <a:r>
              <a:rPr lang="ru-RU" sz="1600" dirty="0">
                <a:solidFill>
                  <a:srgbClr val="31356E"/>
                </a:solidFill>
              </a:rPr>
              <a:t>1) ежеквартально в ГИИС «Электронный бюджет» размещаются отчеты, предусмотренные соглашением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346359" y="1792241"/>
            <a:ext cx="457201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341452" y="4514035"/>
            <a:ext cx="457201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341452" y="5449845"/>
            <a:ext cx="457201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346357" y="6498442"/>
            <a:ext cx="457201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2290335"/>
            <a:ext cx="6476716" cy="216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7" y="4570415"/>
            <a:ext cx="2438400" cy="28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306145" y="2570437"/>
            <a:ext cx="5880342" cy="160673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Заполнить плановые показатели  НАРАСТАЮЩИМ ИТОГОМ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Фактические показатели вносятся еженедельно также НАРАСТАЮЩИМ ИТОГОМ</a:t>
            </a:r>
          </a:p>
        </p:txBody>
      </p:sp>
    </p:spTree>
    <p:extLst>
      <p:ext uri="{BB962C8B-B14F-4D97-AF65-F5344CB8AC3E}">
        <p14:creationId xmlns:p14="http://schemas.microsoft.com/office/powerpoint/2010/main" val="1622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1493</Words>
  <Application>Microsoft Office PowerPoint</Application>
  <PresentationFormat>Произвольный</PresentationFormat>
  <Paragraphs>187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Montserrat</vt:lpstr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Папоян Цолак Юрикович</cp:lastModifiedBy>
  <cp:revision>207</cp:revision>
  <dcterms:created xsi:type="dcterms:W3CDTF">2006-08-16T00:00:00Z</dcterms:created>
  <dcterms:modified xsi:type="dcterms:W3CDTF">2024-01-29T15:15:31Z</dcterms:modified>
  <dc:identifier>DAEwuR-fI4k</dc:identifier>
</cp:coreProperties>
</file>