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324" r:id="rId3"/>
    <p:sldId id="311" r:id="rId4"/>
    <p:sldId id="320" r:id="rId5"/>
    <p:sldId id="322" r:id="rId6"/>
    <p:sldId id="323" r:id="rId7"/>
    <p:sldId id="326" r:id="rId8"/>
    <p:sldId id="325" r:id="rId9"/>
    <p:sldId id="327" r:id="rId10"/>
    <p:sldId id="328" r:id="rId11"/>
    <p:sldId id="329" r:id="rId12"/>
    <p:sldId id="330" r:id="rId13"/>
    <p:sldId id="321" r:id="rId14"/>
  </p:sldIdLst>
  <p:sldSz cx="13439775" cy="7559675"/>
  <p:notesSz cx="6858000" cy="9144000"/>
  <p:embeddedFontLst>
    <p:embeddedFont>
      <p:font typeface="Tahoma" panose="020B0604030504040204" pitchFamily="3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ontserrat" panose="020B0604020202020204" charset="-52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58399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291999" algn="l" defTabSz="58399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583997" algn="l" defTabSz="58399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875996" algn="l" defTabSz="58399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167995" algn="l" defTabSz="58399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1459993" algn="l" defTabSz="58399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1751992" algn="l" defTabSz="58399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2043990" algn="l" defTabSz="58399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2335989" algn="l" defTabSz="58399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87" userDrawn="1">
          <p15:clr>
            <a:srgbClr val="A4A3A4"/>
          </p15:clr>
        </p15:guide>
        <p15:guide id="2" pos="21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8D5"/>
    <a:srgbClr val="86A4FA"/>
    <a:srgbClr val="A3BAFB"/>
    <a:srgbClr val="31356E"/>
    <a:srgbClr val="E0E7F3"/>
    <a:srgbClr val="EFF1F8"/>
    <a:srgbClr val="F7F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51" autoAdjust="0"/>
    <p:restoredTop sz="95380" autoAdjust="0"/>
  </p:normalViewPr>
  <p:slideViewPr>
    <p:cSldViewPr>
      <p:cViewPr varScale="1">
        <p:scale>
          <a:sx n="62" d="100"/>
          <a:sy n="62" d="100"/>
        </p:scale>
        <p:origin x="-72" y="-1050"/>
      </p:cViewPr>
      <p:guideLst>
        <p:guide orient="horz" pos="1587"/>
        <p:guide pos="2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33287FFF-AE2C-425C-9835-DB19311E470B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5E41B4F3-3C29-42A4-8FE5-A1316E5930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07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B4F3-3C29-42A4-8FE5-A1316E5930F2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182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B4F3-3C29-42A4-8FE5-A1316E5930F2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145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B4F3-3C29-42A4-8FE5-A1316E5930F2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145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B4F3-3C29-42A4-8FE5-A1316E5930F2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83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B4F3-3C29-42A4-8FE5-A1316E5930F2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9679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B4F3-3C29-42A4-8FE5-A1316E5930F2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097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B4F3-3C29-42A4-8FE5-A1316E5930F2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097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B4F3-3C29-42A4-8FE5-A1316E5930F2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097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B4F3-3C29-42A4-8FE5-A1316E5930F2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097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B4F3-3C29-42A4-8FE5-A1316E5930F2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097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CC9554-1169-413F-AE5D-57D80560D80B}"/>
              </a:ext>
            </a:extLst>
          </p:cNvPr>
          <p:cNvSpPr txBox="1"/>
          <p:nvPr userDrawn="1"/>
        </p:nvSpPr>
        <p:spPr>
          <a:xfrm>
            <a:off x="12618617" y="6980236"/>
            <a:ext cx="578270" cy="368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2500"/>
              </a:lnSpc>
            </a:pPr>
            <a:fld id="{D5F9D332-E083-470C-93C5-D28EBD0A26B5}" type="slidenum">
              <a:rPr lang="ru-RU" sz="1200" b="1" smtClean="0">
                <a:solidFill>
                  <a:schemeClr val="bg1">
                    <a:lumMod val="65000"/>
                  </a:schemeClr>
                </a:solidFill>
                <a:latin typeface="Montserrat" panose="00000500000000000000" pitchFamily="50" charset="-52"/>
              </a:rPr>
              <a:pPr algn="r">
                <a:lnSpc>
                  <a:spcPts val="2500"/>
                </a:lnSpc>
              </a:pPr>
              <a:t>‹#›</a:t>
            </a:fld>
            <a:endParaRPr lang="ru-RU" sz="1200" dirty="0">
              <a:solidFill>
                <a:schemeClr val="bg1">
                  <a:lumMod val="65000"/>
                </a:schemeClr>
              </a:solidFill>
              <a:latin typeface="Montserrat" panose="00000500000000000000" pitchFamily="50" charset="-52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DBE215EF-4643-519C-6C2E-31DE1644195D}"/>
              </a:ext>
            </a:extLst>
          </p:cNvPr>
          <p:cNvGrpSpPr/>
          <p:nvPr userDrawn="1"/>
        </p:nvGrpSpPr>
        <p:grpSpPr>
          <a:xfrm>
            <a:off x="-1" y="0"/>
            <a:ext cx="13439775" cy="7559675"/>
            <a:chOff x="0" y="0"/>
            <a:chExt cx="12192000" cy="685800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DE4776B0-EA2E-03EF-36CE-F0103C3C10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230" t="14197" r="18354" b="4506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effectLst>
              <a:reflection endPos="0" dir="5400000" sy="-100000" algn="bl" rotWithShape="0"/>
            </a:effectLst>
          </p:spPr>
        </p:pic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81F1CB62-931F-BCCD-9783-A6527B7E429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9000">
                  <a:schemeClr val="bg1">
                    <a:alpha val="47442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95EF6AB-BC7D-096D-F667-0F46BD181B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8434" b="-17109"/>
          <a:stretch/>
        </p:blipFill>
        <p:spPr>
          <a:xfrm>
            <a:off x="12534648" y="215441"/>
            <a:ext cx="738181" cy="648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CC9554-1169-413F-AE5D-57D80560D80B}"/>
              </a:ext>
            </a:extLst>
          </p:cNvPr>
          <p:cNvSpPr txBox="1"/>
          <p:nvPr userDrawn="1"/>
        </p:nvSpPr>
        <p:spPr>
          <a:xfrm>
            <a:off x="12618617" y="6980236"/>
            <a:ext cx="578270" cy="368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2500"/>
              </a:lnSpc>
            </a:pPr>
            <a:fld id="{D5F9D332-E083-470C-93C5-D28EBD0A26B5}" type="slidenum">
              <a:rPr lang="ru-RU" sz="1200" b="1" smtClean="0">
                <a:solidFill>
                  <a:schemeClr val="bg1">
                    <a:lumMod val="65000"/>
                  </a:schemeClr>
                </a:solidFill>
                <a:latin typeface="Montserrat" panose="00000500000000000000" pitchFamily="50" charset="-52"/>
              </a:rPr>
              <a:pPr algn="r">
                <a:lnSpc>
                  <a:spcPts val="2500"/>
                </a:lnSpc>
              </a:pPr>
              <a:t>‹#›</a:t>
            </a:fld>
            <a:endParaRPr lang="ru-RU" sz="1200" dirty="0">
              <a:solidFill>
                <a:schemeClr val="bg1">
                  <a:lumMod val="65000"/>
                </a:schemeClr>
              </a:solidFill>
              <a:latin typeface="Montserrat" panose="00000500000000000000" pitchFamily="50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D0476E-BA9F-3CDB-E44F-42095A1C97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7000" contrast="11000"/>
                    </a14:imgEffect>
                  </a14:imgLayer>
                </a14:imgProps>
              </a:ext>
            </a:extLst>
          </a:blip>
          <a:srcRect l="16246" t="7135" r="16779" b="25891"/>
          <a:stretch/>
        </p:blipFill>
        <p:spPr>
          <a:xfrm>
            <a:off x="0" y="-30163"/>
            <a:ext cx="13439775" cy="758983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D7FAA92-384F-A3EC-AA61-42D29246FF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8434" b="-17109"/>
          <a:stretch/>
        </p:blipFill>
        <p:spPr>
          <a:xfrm>
            <a:off x="12534648" y="215441"/>
            <a:ext cx="738181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6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CC9554-1169-413F-AE5D-57D80560D80B}"/>
              </a:ext>
            </a:extLst>
          </p:cNvPr>
          <p:cNvSpPr txBox="1"/>
          <p:nvPr userDrawn="1"/>
        </p:nvSpPr>
        <p:spPr>
          <a:xfrm>
            <a:off x="12618617" y="6980236"/>
            <a:ext cx="578270" cy="368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2500"/>
              </a:lnSpc>
            </a:pPr>
            <a:fld id="{D5F9D332-E083-470C-93C5-D28EBD0A26B5}" type="slidenum">
              <a:rPr lang="ru-RU" sz="1200" b="1" smtClean="0">
                <a:solidFill>
                  <a:schemeClr val="bg1">
                    <a:lumMod val="65000"/>
                  </a:schemeClr>
                </a:solidFill>
                <a:latin typeface="Montserrat" panose="00000500000000000000" pitchFamily="50" charset="-52"/>
              </a:rPr>
              <a:pPr algn="r">
                <a:lnSpc>
                  <a:spcPts val="2500"/>
                </a:lnSpc>
              </a:pPr>
              <a:t>‹#›</a:t>
            </a:fld>
            <a:endParaRPr lang="ru-RU" sz="1200" dirty="0">
              <a:solidFill>
                <a:schemeClr val="bg1">
                  <a:lumMod val="65000"/>
                </a:schemeClr>
              </a:solidFill>
              <a:latin typeface="Montserrat" panose="00000500000000000000" pitchFamily="50" charset="-52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C0E2248-3381-710A-A75A-70E5DA0E51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3000" contrast="20000"/>
                    </a14:imgEffect>
                  </a14:imgLayer>
                </a14:imgProps>
              </a:ext>
            </a:extLst>
          </a:blip>
          <a:srcRect l="12915" t="2" b="12915"/>
          <a:stretch/>
        </p:blipFill>
        <p:spPr>
          <a:xfrm>
            <a:off x="0" y="-1"/>
            <a:ext cx="13439421" cy="75596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097E1BB-3520-A6AE-22B0-9044D07BAF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219" y="755502"/>
            <a:ext cx="2564637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14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94" y="201825"/>
            <a:ext cx="6047899" cy="839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94" y="1175951"/>
            <a:ext cx="6047899" cy="332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994" y="4671134"/>
            <a:ext cx="1567974" cy="268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2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5961" y="4671134"/>
            <a:ext cx="2127964" cy="268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2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5919" y="4671134"/>
            <a:ext cx="1567974" cy="268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2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txStyles>
    <p:titleStyle>
      <a:lvl1pPr algn="ctr" defTabSz="534558" rtl="0" eaLnBrk="1" latinLnBrk="0" hangingPunct="1">
        <a:spcBef>
          <a:spcPct val="0"/>
        </a:spcBef>
        <a:buNone/>
        <a:defRPr sz="2572" kern="1200">
          <a:solidFill>
            <a:schemeClr val="tx1"/>
          </a:solidFill>
          <a:latin typeface="Montserrat" panose="00000500000000000000" pitchFamily="50" charset="-52"/>
          <a:ea typeface="+mj-ea"/>
          <a:cs typeface="+mj-cs"/>
        </a:defRPr>
      </a:lvl1pPr>
    </p:titleStyle>
    <p:bodyStyle>
      <a:lvl1pPr marL="200459" indent="-200459" algn="l" defTabSz="534558" rtl="0" eaLnBrk="1" latinLnBrk="0" hangingPunct="1">
        <a:spcBef>
          <a:spcPct val="20000"/>
        </a:spcBef>
        <a:buFont typeface="Arial" pitchFamily="34" charset="0"/>
        <a:buChar char="•"/>
        <a:defRPr sz="1871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1pPr>
      <a:lvl2pPr marL="434329" indent="-167049" algn="l" defTabSz="534558" rtl="0" eaLnBrk="1" latinLnBrk="0" hangingPunct="1">
        <a:spcBef>
          <a:spcPct val="20000"/>
        </a:spcBef>
        <a:buFont typeface="Arial" pitchFamily="34" charset="0"/>
        <a:buChar char="–"/>
        <a:defRPr sz="1637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2pPr>
      <a:lvl3pPr marL="668198" indent="-133640" algn="l" defTabSz="534558" rtl="0" eaLnBrk="1" latinLnBrk="0" hangingPunct="1">
        <a:spcBef>
          <a:spcPct val="20000"/>
        </a:spcBef>
        <a:buFont typeface="Arial" pitchFamily="34" charset="0"/>
        <a:buChar char="•"/>
        <a:defRPr sz="1403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3pPr>
      <a:lvl4pPr marL="935477" indent="-133640" algn="l" defTabSz="534558" rtl="0" eaLnBrk="1" latinLnBrk="0" hangingPunct="1">
        <a:spcBef>
          <a:spcPct val="20000"/>
        </a:spcBef>
        <a:buFont typeface="Arial" pitchFamily="34" charset="0"/>
        <a:buChar char="–"/>
        <a:defRPr sz="1169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4pPr>
      <a:lvl5pPr marL="1202756" indent="-133640" algn="l" defTabSz="534558" rtl="0" eaLnBrk="1" latinLnBrk="0" hangingPunct="1">
        <a:spcBef>
          <a:spcPct val="20000"/>
        </a:spcBef>
        <a:buFont typeface="Arial" pitchFamily="34" charset="0"/>
        <a:buChar char="»"/>
        <a:defRPr sz="1169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5pPr>
      <a:lvl6pPr marL="1470035" indent="-133640" algn="l" defTabSz="534558" rtl="0" eaLnBrk="1" latinLnBrk="0" hangingPunct="1">
        <a:spcBef>
          <a:spcPct val="20000"/>
        </a:spcBef>
        <a:buFont typeface="Arial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6pPr>
      <a:lvl7pPr marL="1737314" indent="-133640" algn="l" defTabSz="534558" rtl="0" eaLnBrk="1" latinLnBrk="0" hangingPunct="1">
        <a:spcBef>
          <a:spcPct val="20000"/>
        </a:spcBef>
        <a:buFont typeface="Arial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7pPr>
      <a:lvl8pPr marL="2004593" indent="-133640" algn="l" defTabSz="534558" rtl="0" eaLnBrk="1" latinLnBrk="0" hangingPunct="1">
        <a:spcBef>
          <a:spcPct val="20000"/>
        </a:spcBef>
        <a:buFont typeface="Arial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8pPr>
      <a:lvl9pPr marL="2271873" indent="-133640" algn="l" defTabSz="534558" rtl="0" eaLnBrk="1" latinLnBrk="0" hangingPunct="1">
        <a:spcBef>
          <a:spcPct val="20000"/>
        </a:spcBef>
        <a:buFont typeface="Arial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1pPr>
      <a:lvl2pPr marL="267279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2pPr>
      <a:lvl3pPr marL="534558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3pPr>
      <a:lvl4pPr marL="801837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4pPr>
      <a:lvl5pPr marL="1069116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5pPr>
      <a:lvl6pPr marL="1336396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6pPr>
      <a:lvl7pPr marL="1603675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7pPr>
      <a:lvl8pPr marL="1870954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8pPr>
      <a:lvl9pPr marL="2138233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242887" y="579437"/>
            <a:ext cx="9982200" cy="6093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b="1" spc="79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реализации соглашений о предоставлении субсидии из федерального бюджета в целях реализации Мероприятия </a:t>
            </a:r>
            <a:r>
              <a:rPr lang="ru-RU" sz="3600" b="1" spc="79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подведомственным </a:t>
            </a:r>
            <a:r>
              <a:rPr lang="ru-RU" sz="3600" b="1" spc="79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Минпросвещения России </a:t>
            </a:r>
            <a:r>
              <a:rPr lang="ru-RU" sz="3600" b="1" spc="79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организациям в рамках государственного задания организациям </a:t>
            </a:r>
            <a:r>
              <a:rPr lang="ru-RU" sz="3600" b="1" spc="79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3600" b="1" spc="79" dirty="0" err="1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грантополучателям</a:t>
            </a:r>
            <a:r>
              <a:rPr lang="ru-RU" sz="3600" b="1" spc="79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endParaRPr lang="ru-RU" sz="3600" b="1" spc="79" dirty="0" smtClean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800" b="1" spc="79" dirty="0" smtClean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800" b="1" spc="79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800" b="1" spc="79" dirty="0" smtClean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800" b="1" spc="79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Лобанова Екатерина Алексеевна</a:t>
            </a:r>
          </a:p>
          <a:p>
            <a:r>
              <a:rPr lang="ru-RU" sz="1800" spc="79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Советник отдела координации проектов и исполнения бюджета Департамента государственной политики в сфере защиты прав детей</a:t>
            </a:r>
            <a:endParaRPr lang="ru-RU" sz="1800" spc="79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E2A678BF-53E5-4010-B00D-660147F79573}"/>
              </a:ext>
            </a:extLst>
          </p:cNvPr>
          <p:cNvCxnSpPr>
            <a:cxnSpLocks/>
          </p:cNvCxnSpPr>
          <p:nvPr/>
        </p:nvCxnSpPr>
        <p:spPr>
          <a:xfrm>
            <a:off x="1020961" y="5504315"/>
            <a:ext cx="490388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6445" y="274637"/>
            <a:ext cx="10175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79" dirty="0">
                <a:solidFill>
                  <a:srgbClr val="3135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МЕРОПРИЯТИЕ ПО ОКАЗАНИЮ КОНСУЛЬТАЦИОННЫХ УСЛУГ РОДИТЕЛЯМ В 2024 ГОДУ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62287" y="731837"/>
            <a:ext cx="60960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Заключение соглашения</a:t>
            </a:r>
            <a:endParaRPr lang="ru-RU" sz="1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" y="1347133"/>
            <a:ext cx="4665679" cy="494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409" y="4313237"/>
            <a:ext cx="3997010" cy="305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487" y="1333686"/>
            <a:ext cx="4416508" cy="297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>
            <a:stCxn id="3074" idx="3"/>
            <a:endCxn id="3074" idx="3"/>
          </p:cNvCxnSpPr>
          <p:nvPr/>
        </p:nvCxnSpPr>
        <p:spPr>
          <a:xfrm>
            <a:off x="4756166" y="3821609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662487" y="4008437"/>
            <a:ext cx="0" cy="12954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928687" y="1493837"/>
            <a:ext cx="1752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65927" y="6751637"/>
            <a:ext cx="41148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Платежные реквизиты</a:t>
            </a:r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292053" y="2859117"/>
            <a:ext cx="3241581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Место нахождения Получателя</a:t>
            </a:r>
            <a:endParaRPr lang="ru-RU" sz="16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9440950" y="5294248"/>
            <a:ext cx="3241581" cy="8477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 smtClean="0"/>
          </a:p>
          <a:p>
            <a:r>
              <a:rPr lang="ru-RU" sz="1600" b="1" dirty="0" smtClean="0"/>
              <a:t>Лицевые счета, открытые в </a:t>
            </a:r>
            <a:r>
              <a:rPr lang="ru-RU" sz="1600" b="1" dirty="0" err="1" smtClean="0"/>
              <a:t>ОрФК</a:t>
            </a:r>
            <a:endParaRPr lang="ru-RU" sz="1600" b="1" dirty="0" smtClean="0"/>
          </a:p>
          <a:p>
            <a:r>
              <a:rPr lang="ru-RU" sz="1600" b="1" dirty="0"/>
              <a:t>Лицевые счета, открытые в </a:t>
            </a:r>
            <a:r>
              <a:rPr lang="ru-RU" sz="1600" b="1" dirty="0" smtClean="0"/>
              <a:t>ФО</a:t>
            </a:r>
          </a:p>
          <a:p>
            <a:r>
              <a:rPr lang="ru-RU" sz="1600" b="1" dirty="0" smtClean="0"/>
              <a:t>Казначейские счета</a:t>
            </a:r>
            <a:endParaRPr lang="ru-RU" sz="1600" b="1" dirty="0"/>
          </a:p>
          <a:p>
            <a:pPr algn="ctr"/>
            <a:endParaRPr lang="ru-RU" sz="1600" b="1" dirty="0"/>
          </a:p>
        </p:txBody>
      </p:sp>
      <p:cxnSp>
        <p:nvCxnSpPr>
          <p:cNvPr id="15" name="Прямая со стрелкой 14"/>
          <p:cNvCxnSpPr>
            <a:stCxn id="20" idx="0"/>
            <a:endCxn id="3077" idx="2"/>
          </p:cNvCxnSpPr>
          <p:nvPr/>
        </p:nvCxnSpPr>
        <p:spPr>
          <a:xfrm flipV="1">
            <a:off x="11061741" y="4313237"/>
            <a:ext cx="0" cy="9810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9" idx="2"/>
            <a:endCxn id="3075" idx="0"/>
          </p:cNvCxnSpPr>
          <p:nvPr/>
        </p:nvCxnSpPr>
        <p:spPr>
          <a:xfrm flipH="1">
            <a:off x="6894914" y="3316317"/>
            <a:ext cx="17930" cy="9969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2" idx="0"/>
            <a:endCxn id="3074" idx="2"/>
          </p:cNvCxnSpPr>
          <p:nvPr/>
        </p:nvCxnSpPr>
        <p:spPr>
          <a:xfrm flipV="1">
            <a:off x="2423327" y="6296085"/>
            <a:ext cx="0" cy="4555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трелка вправо 25"/>
          <p:cNvSpPr/>
          <p:nvPr/>
        </p:nvSpPr>
        <p:spPr>
          <a:xfrm>
            <a:off x="8472487" y="1684337"/>
            <a:ext cx="4209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8472487" y="2255837"/>
            <a:ext cx="4209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8538752" y="3452177"/>
            <a:ext cx="4209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9082087" y="6599236"/>
            <a:ext cx="4187908" cy="766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 наличии ошибок сообщить на электронную</a:t>
            </a:r>
            <a:r>
              <a:rPr lang="en-US" dirty="0" smtClean="0"/>
              <a:t> </a:t>
            </a:r>
            <a:r>
              <a:rPr lang="ru-RU" dirty="0" smtClean="0"/>
              <a:t>почту</a:t>
            </a:r>
            <a:r>
              <a:rPr lang="ru-RU" dirty="0"/>
              <a:t>:</a:t>
            </a:r>
            <a:r>
              <a:rPr lang="ru-RU" dirty="0" smtClean="0"/>
              <a:t> </a:t>
            </a:r>
            <a:r>
              <a:rPr lang="en-US" dirty="0" smtClean="0"/>
              <a:t>mukina-as@edu.gov.ru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6445" y="274637"/>
            <a:ext cx="10175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79" dirty="0">
                <a:solidFill>
                  <a:srgbClr val="3135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МЕРОПРИЯТИЕ ПО ОКАЗАНИЮ КОНСУЛЬТАЦИОННЫХ УСЛУГ РОДИТЕЛЯМ В 2024 ГОДУ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62287" y="731837"/>
            <a:ext cx="60960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Заключение Соглашения</a:t>
            </a:r>
            <a:endParaRPr lang="ru-RU" sz="1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31" y="1493837"/>
            <a:ext cx="564592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194421" y="6675437"/>
            <a:ext cx="1447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535" y="1486086"/>
            <a:ext cx="26670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535" y="3322637"/>
            <a:ext cx="4987240" cy="2901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501187" y="2882524"/>
            <a:ext cx="3276600" cy="419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ПРИЛОЖЕНИЕ № 2</a:t>
            </a:r>
            <a:endParaRPr lang="ru-RU" sz="1600" b="1" dirty="0"/>
          </a:p>
        </p:txBody>
      </p:sp>
      <p:sp>
        <p:nvSpPr>
          <p:cNvPr id="6" name="Овал 5"/>
          <p:cNvSpPr/>
          <p:nvPr/>
        </p:nvSpPr>
        <p:spPr>
          <a:xfrm>
            <a:off x="11825287" y="3551237"/>
            <a:ext cx="12954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9615487" y="4160837"/>
            <a:ext cx="2590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2587287" y="4186703"/>
            <a:ext cx="5334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1537607" y="598963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11368087" y="5837237"/>
            <a:ext cx="3048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12206287" y="5837237"/>
            <a:ext cx="2667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10834687" y="5989637"/>
            <a:ext cx="304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53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6445" y="274637"/>
            <a:ext cx="10175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79" dirty="0">
                <a:solidFill>
                  <a:srgbClr val="3135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МЕРОПРИЯТИЕ ПО ОКАЗАНИЮ КОНСУЛЬТАЦИОННЫХ УСЛУГ РОДИТЕЛЯМ В 2024 ГОДУ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62287" y="731837"/>
            <a:ext cx="60960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Заключение Соглашения</a:t>
            </a:r>
            <a:endParaRPr lang="ru-RU" sz="1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7" y="2636837"/>
            <a:ext cx="5731328" cy="1828800"/>
          </a:xfrm>
          <a:prstGeom prst="rect">
            <a:avLst/>
          </a:prstGeom>
          <a:noFill/>
          <a:ln w="9525">
            <a:solidFill>
              <a:srgbClr val="2B58D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Равнобедренный треугольник 2"/>
          <p:cNvSpPr/>
          <p:nvPr/>
        </p:nvSpPr>
        <p:spPr>
          <a:xfrm>
            <a:off x="700087" y="1646237"/>
            <a:ext cx="685800" cy="533400"/>
          </a:xfrm>
          <a:prstGeom prst="triangle">
            <a:avLst/>
          </a:prstGeom>
          <a:solidFill>
            <a:srgbClr val="A3BAFB"/>
          </a:solidFill>
          <a:ln>
            <a:solidFill>
              <a:srgbClr val="86A4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0687" y="1646237"/>
            <a:ext cx="5731328" cy="533400"/>
          </a:xfrm>
          <a:prstGeom prst="rect">
            <a:avLst/>
          </a:prstGeom>
          <a:solidFill>
            <a:srgbClr val="A3BAFB"/>
          </a:solidFill>
          <a:ln>
            <a:solidFill>
              <a:srgbClr val="86A4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 подписании Соглашения сообщить в рабочем порядке Лобановой Е.А. или </a:t>
            </a:r>
            <a:r>
              <a:rPr lang="ru-RU" sz="1600" dirty="0" err="1" smtClean="0"/>
              <a:t>Мукиной</a:t>
            </a:r>
            <a:r>
              <a:rPr lang="ru-RU" sz="1600" dirty="0" smtClean="0"/>
              <a:t> А.С.</a:t>
            </a:r>
            <a:endParaRPr lang="ru-RU" sz="1600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709892" y="3208337"/>
            <a:ext cx="685800" cy="595125"/>
          </a:xfrm>
          <a:prstGeom prst="triangle">
            <a:avLst/>
          </a:prstGeom>
          <a:solidFill>
            <a:srgbClr val="A3BAFB"/>
          </a:solidFill>
          <a:ln>
            <a:solidFill>
              <a:srgbClr val="86A4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2.</a:t>
            </a:r>
            <a:endParaRPr lang="ru-RU" b="1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709891" y="4738216"/>
            <a:ext cx="675995" cy="489421"/>
          </a:xfrm>
          <a:prstGeom prst="triangle">
            <a:avLst/>
          </a:prstGeom>
          <a:solidFill>
            <a:srgbClr val="A3BAFB"/>
          </a:solidFill>
          <a:ln>
            <a:solidFill>
              <a:srgbClr val="86A4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3.</a:t>
            </a:r>
            <a:endParaRPr lang="ru-RU" b="1" dirty="0"/>
          </a:p>
        </p:txBody>
      </p:sp>
      <p:sp>
        <p:nvSpPr>
          <p:cNvPr id="6" name="Овал 5"/>
          <p:cNvSpPr/>
          <p:nvPr/>
        </p:nvSpPr>
        <p:spPr>
          <a:xfrm>
            <a:off x="1843087" y="3551237"/>
            <a:ext cx="228600" cy="2522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1385887" y="3803462"/>
            <a:ext cx="457200" cy="357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74" y="4717861"/>
            <a:ext cx="6634163" cy="2262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Овал 12"/>
          <p:cNvSpPr/>
          <p:nvPr/>
        </p:nvSpPr>
        <p:spPr>
          <a:xfrm>
            <a:off x="2833687" y="5820571"/>
            <a:ext cx="1295400" cy="3074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2144245" y="6069157"/>
            <a:ext cx="9144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87" y="1633109"/>
            <a:ext cx="4571122" cy="39768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7" name="Прямая со стрелкой 16"/>
          <p:cNvCxnSpPr/>
          <p:nvPr/>
        </p:nvCxnSpPr>
        <p:spPr>
          <a:xfrm>
            <a:off x="8324850" y="3117662"/>
            <a:ext cx="452437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8242906" y="3946476"/>
            <a:ext cx="452437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Равнобедренный треугольник 22"/>
          <p:cNvSpPr/>
          <p:nvPr/>
        </p:nvSpPr>
        <p:spPr>
          <a:xfrm>
            <a:off x="7939086" y="1798637"/>
            <a:ext cx="611981" cy="609600"/>
          </a:xfrm>
          <a:prstGeom prst="triangle">
            <a:avLst/>
          </a:prstGeom>
          <a:solidFill>
            <a:srgbClr val="A3BAFB"/>
          </a:solidFill>
          <a:ln>
            <a:solidFill>
              <a:srgbClr val="86A4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4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700086" y="5690078"/>
            <a:ext cx="685800" cy="470310"/>
          </a:xfrm>
          <a:prstGeom prst="triangle">
            <a:avLst/>
          </a:prstGeom>
          <a:solidFill>
            <a:srgbClr val="A3BAFB"/>
          </a:solidFill>
          <a:ln>
            <a:solidFill>
              <a:srgbClr val="86A4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709891" y="6523036"/>
            <a:ext cx="675995" cy="552543"/>
          </a:xfrm>
          <a:prstGeom prst="triangle">
            <a:avLst/>
          </a:prstGeom>
          <a:solidFill>
            <a:srgbClr val="A3BAFB"/>
          </a:solidFill>
          <a:ln>
            <a:solidFill>
              <a:srgbClr val="86A4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6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5924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6445" y="274637"/>
            <a:ext cx="10175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79" dirty="0">
                <a:solidFill>
                  <a:srgbClr val="3135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МЕРОПРИЯТИЕ ПО ОКАЗАНИЮ КОНСУЛЬТАЦИОННЫХ УСЛУГ РОДИТЕЛЯМ В 2024 ГОДУ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678180" y="1341437"/>
            <a:ext cx="902425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КОНТАКТНЫЕ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ДАННЫЕ ПО ВОПРОСУ  ОКАЗАНИЯ КОНСУЛЬТАЦИОННЫХ УСЛУГ РОДИТЕЛЯМ</a:t>
            </a:r>
          </a:p>
          <a:p>
            <a:endParaRPr lang="ru-RU"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38287" y="3012087"/>
            <a:ext cx="108966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Контактное лицо от Минпросвещения России, ответственное за реализацию проекта  - </a:t>
            </a:r>
          </a:p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Лобанова Екатерина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Алексеевна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+ 7 </a:t>
            </a:r>
            <a:r>
              <a:rPr lang="ru-RU" sz="2000" dirty="0">
                <a:solidFill>
                  <a:schemeClr val="tx2"/>
                </a:solidFill>
              </a:rPr>
              <a:t>(977)316 -88 -94; +7 (495) 587-01-10  (доб. 3029)</a:t>
            </a:r>
          </a:p>
          <a:p>
            <a:endParaRPr lang="ru-RU" sz="2000" dirty="0">
              <a:solidFill>
                <a:schemeClr val="tx2"/>
              </a:solidFill>
            </a:endParaRPr>
          </a:p>
          <a:p>
            <a:r>
              <a:rPr lang="ru-RU" sz="2000" b="1" u="sng" dirty="0">
                <a:solidFill>
                  <a:schemeClr val="tx2"/>
                </a:solidFill>
              </a:rPr>
              <a:t> lobanova-ea@edu.gov.ru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78180" y="4995768"/>
            <a:ext cx="10896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Мукина Алина Сергеевна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+</a:t>
            </a:r>
            <a:r>
              <a:rPr lang="ru-RU" sz="2000" dirty="0">
                <a:solidFill>
                  <a:schemeClr val="tx2"/>
                </a:solidFill>
              </a:rPr>
              <a:t>7 (495) 587-01-10  (доб. </a:t>
            </a:r>
            <a:r>
              <a:rPr lang="ru-RU" sz="2000" dirty="0" smtClean="0">
                <a:solidFill>
                  <a:schemeClr val="tx2"/>
                </a:solidFill>
              </a:rPr>
              <a:t>3016)</a:t>
            </a:r>
            <a:endParaRPr lang="ru-RU" sz="2000" dirty="0">
              <a:solidFill>
                <a:schemeClr val="tx2"/>
              </a:solidFill>
            </a:endParaRPr>
          </a:p>
          <a:p>
            <a:endParaRPr lang="ru-RU" sz="2000" dirty="0">
              <a:solidFill>
                <a:schemeClr val="tx2"/>
              </a:solidFill>
            </a:endParaRPr>
          </a:p>
          <a:p>
            <a:r>
              <a:rPr lang="ru-RU" sz="2000" b="1" u="sng" dirty="0">
                <a:solidFill>
                  <a:schemeClr val="tx2"/>
                </a:solidFill>
              </a:rPr>
              <a:t> </a:t>
            </a:r>
            <a:r>
              <a:rPr lang="en-US" sz="2000" b="1" u="sng" dirty="0" err="1" smtClean="0">
                <a:solidFill>
                  <a:schemeClr val="tx2"/>
                </a:solidFill>
              </a:rPr>
              <a:t>mukina</a:t>
            </a:r>
            <a:r>
              <a:rPr lang="en-US" sz="2000" b="1" u="sng" dirty="0" smtClean="0">
                <a:solidFill>
                  <a:schemeClr val="tx2"/>
                </a:solidFill>
              </a:rPr>
              <a:t>-as</a:t>
            </a:r>
            <a:r>
              <a:rPr lang="ru-RU" sz="2000" b="1" u="sng" dirty="0" smtClean="0">
                <a:solidFill>
                  <a:schemeClr val="tx2"/>
                </a:solidFill>
              </a:rPr>
              <a:t>@edu.gov.ru</a:t>
            </a:r>
            <a:endParaRPr lang="ru-RU" sz="20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6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6445" y="274637"/>
            <a:ext cx="10175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79" dirty="0">
                <a:solidFill>
                  <a:srgbClr val="3135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МЕРОПРИЯТИЕ ПО ОКАЗАНИЮ КОНСУЛЬТАЦИОННЫХ УСЛУГ РОДИТЕЛЯМ В 2024 ГОДУ</a:t>
            </a:r>
          </a:p>
        </p:txBody>
      </p:sp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395390"/>
              </p:ext>
            </p:extLst>
          </p:nvPr>
        </p:nvGraphicFramePr>
        <p:xfrm>
          <a:off x="1309687" y="1417637"/>
          <a:ext cx="10287000" cy="6038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1146"/>
                <a:gridCol w="9685854"/>
              </a:tblGrid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«Алтайский государственный гуманитарно-педагогический университет имени В.М. Шукшина»</a:t>
                      </a:r>
                      <a:endParaRPr lang="ru-RU" sz="15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«Алтайский государственный педагогический университет»</a:t>
                      </a:r>
                      <a:endParaRPr lang="ru-RU" sz="15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«Амурский гуманитарно-педагогический государственный университет»</a:t>
                      </a:r>
                      <a:endParaRPr lang="ru-RU" sz="15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«Башкирский государственный педагогический университет им. М. Акмуллы» </a:t>
                      </a:r>
                      <a:endParaRPr lang="ru-RU" sz="15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«Волгоградский государственный социально-педагогический университет»</a:t>
                      </a:r>
                      <a:endParaRPr lang="ru-RU" sz="15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«Воронежский государственный педагогический университет»</a:t>
                      </a:r>
                      <a:endParaRPr lang="ru-RU" sz="15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«Глазовский государственный педагогический институт имени В.Г. Короленко»</a:t>
                      </a:r>
                      <a:endParaRPr lang="ru-RU" sz="15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«Красноярский государственный педагогический университет им. В.П. Астафьева»</a:t>
                      </a:r>
                      <a:endParaRPr lang="ru-RU" sz="15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«Мордовский государственный педагогический университет имени М.Е. Евсевьева»</a:t>
                      </a:r>
                      <a:endParaRPr lang="ru-RU" sz="15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«Московский государственный психолого-педагогический университет» </a:t>
                      </a:r>
                      <a:endParaRPr lang="ru-RU" sz="15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«Нижегородский государственный педагогический университет имени Козьмы Минина»</a:t>
                      </a:r>
                      <a:endParaRPr lang="ru-RU" sz="15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«Новосибирский государственный педагогический университет»</a:t>
                      </a:r>
                      <a:endParaRPr lang="ru-RU" sz="15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«Оренбургский государственный педагогический университет»</a:t>
                      </a:r>
                      <a:endParaRPr lang="ru-RU" sz="15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«Пермский государственный гуманитарно-педагогический университет»</a:t>
                      </a:r>
                      <a:endParaRPr lang="ru-RU" sz="15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«Самарский государственный социально-педагогический университет»</a:t>
                      </a:r>
                      <a:endParaRPr lang="ru-RU" sz="15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«Томский государственный педагогический университет»</a:t>
                      </a:r>
                      <a:endParaRPr lang="ru-RU" sz="15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«Тульский государственный педагогический университет им. Л.Н. Толстого»</a:t>
                      </a:r>
                      <a:endParaRPr lang="ru-RU" sz="15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«Ульяновский государственный  педагогический университет имени И.Н. Ульянова»</a:t>
                      </a:r>
                      <a:endParaRPr lang="ru-RU" sz="15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«Уральский государственный педагогический университет»</a:t>
                      </a:r>
                      <a:endParaRPr lang="ru-RU" sz="15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«Южно-Уральский государственный гуманитарно-педагогический университет»                      </a:t>
                      </a:r>
                      <a:endParaRPr lang="ru-RU" sz="15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«Чеченский государственный педагогический университет»</a:t>
                      </a:r>
                      <a:endParaRPr lang="ru-RU" sz="15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«Шадринский государственный педагогический университет»</a:t>
                      </a:r>
                      <a:endParaRPr lang="ru-RU" sz="15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 «Донецкий государственный педагогический университет»</a:t>
                      </a:r>
                      <a:endParaRPr lang="ru-RU" sz="15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 «Азовский государственный педагогический университет»</a:t>
                      </a:r>
                      <a:endParaRPr lang="ru-RU" sz="15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ГАОУ </a:t>
                      </a:r>
                      <a:r>
                        <a:rPr lang="ru-RU" sz="15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 «Государственный университет просвещения»</a:t>
                      </a:r>
                      <a:endParaRPr lang="ru-RU" sz="15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ФГБНУ </a:t>
                      </a:r>
                      <a:r>
                        <a:rPr lang="ru-RU" sz="15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«Институт </a:t>
                      </a:r>
                      <a:r>
                        <a:rPr lang="ru-RU" sz="15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коррекционной </a:t>
                      </a:r>
                      <a:r>
                        <a:rPr lang="ru-RU" sz="15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педагогики»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" marR="3652" marT="3652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62" name="Скругленный прямоугольник 61"/>
          <p:cNvSpPr/>
          <p:nvPr/>
        </p:nvSpPr>
        <p:spPr>
          <a:xfrm>
            <a:off x="242887" y="622662"/>
            <a:ext cx="11201400" cy="566635"/>
          </a:xfrm>
          <a:prstGeom prst="roundRect">
            <a:avLst/>
          </a:prstGeom>
          <a:gradFill>
            <a:gsLst>
              <a:gs pos="17000">
                <a:srgbClr val="3368C4"/>
              </a:gs>
              <a:gs pos="94000">
                <a:srgbClr val="9D50D8">
                  <a:lumMod val="75000"/>
                  <a:lumOff val="25000"/>
                </a:srgbClr>
              </a:gs>
            </a:gsLst>
            <a:lin ang="4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91999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83997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75996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67995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59993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51992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43990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35989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26 организаций, </a:t>
            </a:r>
            <a:r>
              <a:rPr lang="ru-RU" sz="2800" b="1" dirty="0"/>
              <a:t>находящихся в ведении Минпросвещения </a:t>
            </a:r>
            <a:r>
              <a:rPr lang="ru-RU" sz="2800" b="1" dirty="0" smtClean="0"/>
              <a:t>России</a:t>
            </a:r>
            <a:endParaRPr lang="ru-RU" sz="2800" dirty="0"/>
          </a:p>
        </p:txBody>
      </p:sp>
      <p:sp>
        <p:nvSpPr>
          <p:cNvPr id="63" name="Freeform 5">
            <a:extLst>
              <a:ext uri="{FF2B5EF4-FFF2-40B4-BE49-F238E27FC236}">
                <a16:creationId xmlns:a16="http://schemas.microsoft.com/office/drawing/2014/main" xmlns="" id="{7649BB53-C085-495F-A228-6624CE7EAA7B}"/>
              </a:ext>
            </a:extLst>
          </p:cNvPr>
          <p:cNvSpPr/>
          <p:nvPr/>
        </p:nvSpPr>
        <p:spPr>
          <a:xfrm rot="5400000">
            <a:off x="464745" y="1500043"/>
            <a:ext cx="622385" cy="538986"/>
          </a:xfrm>
          <a:custGeom>
            <a:avLst/>
            <a:gdLst/>
            <a:ahLst/>
            <a:cxnLst/>
            <a:rect l="l" t="t" r="r" b="b"/>
            <a:pathLst>
              <a:path w="6350000" h="54991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rgbClr val="86A4FA"/>
          </a:solidFill>
        </p:spPr>
      </p:sp>
    </p:spTree>
    <p:extLst>
      <p:ext uri="{BB962C8B-B14F-4D97-AF65-F5344CB8AC3E}">
        <p14:creationId xmlns:p14="http://schemas.microsoft.com/office/powerpoint/2010/main" val="8208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6445" y="274637"/>
            <a:ext cx="10175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79" dirty="0">
                <a:solidFill>
                  <a:srgbClr val="3135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МЕРОПРИЯТИЕ ПО ОКАЗАНИЮ КОНСУЛЬТАЦИОННЫХ УСЛУГ РОДИТЕЛЯМ В 2024 ГОДУ</a:t>
            </a: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256" y="1339561"/>
            <a:ext cx="3962400" cy="548746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4" name="Freeform 5">
            <a:extLst>
              <a:ext uri="{FF2B5EF4-FFF2-40B4-BE49-F238E27FC236}">
                <a16:creationId xmlns:a16="http://schemas.microsoft.com/office/drawing/2014/main" xmlns="" id="{520BEBBF-DEF2-4582-8A65-0D9E274F49C6}"/>
              </a:ext>
            </a:extLst>
          </p:cNvPr>
          <p:cNvSpPr/>
          <p:nvPr/>
        </p:nvSpPr>
        <p:spPr>
          <a:xfrm rot="5400000">
            <a:off x="433342" y="2068937"/>
            <a:ext cx="622385" cy="538986"/>
          </a:xfrm>
          <a:custGeom>
            <a:avLst/>
            <a:gdLst/>
            <a:ahLst/>
            <a:cxnLst/>
            <a:rect l="l" t="t" r="r" b="b"/>
            <a:pathLst>
              <a:path w="6350000" h="54991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rgbClr val="86A4FA"/>
          </a:solidFill>
        </p:spPr>
      </p:sp>
      <p:sp>
        <p:nvSpPr>
          <p:cNvPr id="65" name="Прямоугольник 64"/>
          <p:cNvSpPr/>
          <p:nvPr/>
        </p:nvSpPr>
        <p:spPr>
          <a:xfrm>
            <a:off x="1134911" y="6827028"/>
            <a:ext cx="4005745" cy="592285"/>
          </a:xfrm>
          <a:prstGeom prst="rect">
            <a:avLst/>
          </a:prstGeom>
          <a:solidFill>
            <a:srgbClr val="86A4FA"/>
          </a:solidFill>
        </p:spPr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Приказ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№711</a:t>
            </a:r>
          </a:p>
          <a:p>
            <a:pPr algn="ctr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от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22 сентября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2023 г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2452687" y="619370"/>
            <a:ext cx="5867400" cy="590746"/>
          </a:xfrm>
          <a:prstGeom prst="roundRect">
            <a:avLst/>
          </a:prstGeom>
          <a:gradFill>
            <a:gsLst>
              <a:gs pos="17000">
                <a:srgbClr val="3368C4"/>
              </a:gs>
              <a:gs pos="94000">
                <a:srgbClr val="9D50D8">
                  <a:lumMod val="75000"/>
                  <a:lumOff val="25000"/>
                </a:srgbClr>
              </a:gs>
            </a:gsLst>
            <a:lin ang="4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91999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83997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75996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67995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59993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51992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43990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35989" algn="l" defTabSz="583997" rtl="0" eaLnBrk="1" latinLnBrk="0" hangingPunct="1">
              <a:defRPr sz="1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/>
              <a:t>155 организаций –</a:t>
            </a:r>
            <a:r>
              <a:rPr lang="ru-RU" sz="1600" b="1" dirty="0" err="1" smtClean="0"/>
              <a:t>грантополучателей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403212" y="7114020"/>
            <a:ext cx="5562600" cy="3385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https://</a:t>
            </a:r>
            <a:r>
              <a:rPr lang="en-US" sz="1600" b="1" u="sng" dirty="0">
                <a:solidFill>
                  <a:schemeClr val="accent1"/>
                </a:solidFill>
              </a:rPr>
              <a:t>ikp-rao.ru/konsultirovanie-roditelej</a:t>
            </a:r>
            <a:r>
              <a:rPr lang="en-US" sz="1600" b="1" dirty="0">
                <a:solidFill>
                  <a:schemeClr val="accent1"/>
                </a:solidFill>
              </a:rPr>
              <a:t>/ 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934" y="3362048"/>
            <a:ext cx="5630244" cy="26487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Соединительная линия уступом 4"/>
          <p:cNvCxnSpPr>
            <a:stCxn id="12" idx="3"/>
            <a:endCxn id="2" idx="3"/>
          </p:cNvCxnSpPr>
          <p:nvPr/>
        </p:nvCxnSpPr>
        <p:spPr>
          <a:xfrm>
            <a:off x="11918178" y="4686440"/>
            <a:ext cx="1047634" cy="2596857"/>
          </a:xfrm>
          <a:prstGeom prst="bentConnector3">
            <a:avLst>
              <a:gd name="adj1" fmla="val 1218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315722" y="1920305"/>
            <a:ext cx="6650090" cy="3385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1600" b="1" u="sng" dirty="0">
                <a:solidFill>
                  <a:schemeClr val="accent1"/>
                </a:solidFill>
              </a:rPr>
              <a:t>https://docs.edu.gov.ru/document/12c8844c2bd41a4127298286812bcd3d/</a:t>
            </a:r>
            <a:endParaRPr lang="ru-RU" sz="1600" b="1" u="sng" dirty="0">
              <a:solidFill>
                <a:schemeClr val="accent1"/>
              </a:solidFill>
            </a:endParaRPr>
          </a:p>
        </p:txBody>
      </p:sp>
      <p:cxnSp>
        <p:nvCxnSpPr>
          <p:cNvPr id="8" name="Соединительная линия уступом 7"/>
          <p:cNvCxnSpPr>
            <a:stCxn id="61" idx="3"/>
            <a:endCxn id="6" idx="1"/>
          </p:cNvCxnSpPr>
          <p:nvPr/>
        </p:nvCxnSpPr>
        <p:spPr>
          <a:xfrm flipV="1">
            <a:off x="5140656" y="2089582"/>
            <a:ext cx="1175066" cy="199371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00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184A8634-74C5-416A-BF76-A70A20BA029A}"/>
              </a:ext>
            </a:extLst>
          </p:cNvPr>
          <p:cNvSpPr/>
          <p:nvPr/>
        </p:nvSpPr>
        <p:spPr>
          <a:xfrm>
            <a:off x="242887" y="122237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spc="7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МЕРОПРИЯТИЕ ПО ОКАЗАНИЮ КОНСУЛЬТАЦИОННЫХ УСЛУГ РОДИТЕЛЯМ В 2024 ГОДУ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287" y="656142"/>
            <a:ext cx="2613589" cy="366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0400278" y="4343122"/>
            <a:ext cx="2510956" cy="476884"/>
          </a:xfrm>
          <a:prstGeom prst="rect">
            <a:avLst/>
          </a:prstGeom>
          <a:solidFill>
            <a:srgbClr val="86A4FA"/>
          </a:solidFill>
          <a:ln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Письмо № 07-7560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от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22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декабря 2023 г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62087" y="3398837"/>
            <a:ext cx="8244635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>
                <a:solidFill>
                  <a:schemeClr val="bg1"/>
                </a:solidFill>
              </a:rPr>
              <a:t> Заполненные </a:t>
            </a:r>
            <a:r>
              <a:rPr lang="ru-RU" sz="1800" dirty="0">
                <a:solidFill>
                  <a:schemeClr val="bg1"/>
                </a:solidFill>
              </a:rPr>
              <a:t>приложения № 1 и 2 к соглашению согласно приложениям </a:t>
            </a:r>
            <a:r>
              <a:rPr lang="ru-RU" sz="1800" dirty="0" smtClean="0">
                <a:solidFill>
                  <a:schemeClr val="bg1"/>
                </a:solidFill>
              </a:rPr>
              <a:t>формате </a:t>
            </a:r>
            <a:r>
              <a:rPr lang="ru-RU" sz="1800" b="1" i="1" u="sng" dirty="0" err="1" smtClean="0">
                <a:solidFill>
                  <a:schemeClr val="bg1"/>
                </a:solidFill>
              </a:rPr>
              <a:t>xls</a:t>
            </a:r>
            <a:r>
              <a:rPr lang="ru-RU" sz="1800" b="1" i="1" u="sng" dirty="0">
                <a:solidFill>
                  <a:schemeClr val="bg1"/>
                </a:solidFill>
              </a:rPr>
              <a:t>. или </a:t>
            </a:r>
            <a:r>
              <a:rPr lang="ru-RU" sz="1800" b="1" i="1" u="sng" dirty="0" err="1">
                <a:solidFill>
                  <a:schemeClr val="bg1"/>
                </a:solidFill>
              </a:rPr>
              <a:t>xlsx</a:t>
            </a:r>
            <a:r>
              <a:rPr lang="ru-RU" sz="1800" b="1" i="1" u="sng" dirty="0">
                <a:solidFill>
                  <a:schemeClr val="bg1"/>
                </a:solidFill>
              </a:rPr>
              <a:t> (</a:t>
            </a:r>
            <a:r>
              <a:rPr lang="ru-RU" sz="1800" b="1" i="1" u="sng" dirty="0" err="1">
                <a:solidFill>
                  <a:schemeClr val="bg1"/>
                </a:solidFill>
              </a:rPr>
              <a:t>Microsoft</a:t>
            </a:r>
            <a:r>
              <a:rPr lang="ru-RU" sz="1800" b="1" i="1" u="sng" dirty="0">
                <a:solidFill>
                  <a:schemeClr val="bg1"/>
                </a:solidFill>
              </a:rPr>
              <a:t> </a:t>
            </a:r>
            <a:r>
              <a:rPr lang="ru-RU" sz="1800" b="1" i="1" u="sng" dirty="0" err="1">
                <a:solidFill>
                  <a:schemeClr val="bg1"/>
                </a:solidFill>
              </a:rPr>
              <a:t>Excel</a:t>
            </a:r>
            <a:r>
              <a:rPr lang="ru-RU" sz="1800" b="1" i="1" u="sng" dirty="0">
                <a:solidFill>
                  <a:schemeClr val="bg1"/>
                </a:solidFill>
              </a:rPr>
              <a:t>). </a:t>
            </a:r>
            <a:endParaRPr lang="ru-RU" sz="1800" b="1" i="1" u="sng" dirty="0" smtClean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928687" y="1397954"/>
            <a:ext cx="5410200" cy="733365"/>
          </a:xfrm>
          <a:prstGeom prst="ellipse">
            <a:avLst/>
          </a:prstGeom>
          <a:solidFill>
            <a:srgbClr val="A3BAFB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Заключение соглашений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85452" y="807815"/>
            <a:ext cx="3124200" cy="496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Для </a:t>
            </a:r>
            <a:r>
              <a:rPr lang="ru-RU" sz="1800" b="1" dirty="0" err="1" smtClean="0">
                <a:solidFill>
                  <a:srgbClr val="FF0000"/>
                </a:solidFill>
              </a:rPr>
              <a:t>грантополучателей</a:t>
            </a:r>
            <a:r>
              <a:rPr lang="ru-RU" sz="1800" b="1" dirty="0" smtClean="0">
                <a:solidFill>
                  <a:srgbClr val="FF0000"/>
                </a:solidFill>
              </a:rPr>
              <a:t>!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4921" y="2338674"/>
            <a:ext cx="3124200" cy="496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срок до 29 января 2024 </a:t>
            </a:r>
            <a:r>
              <a:rPr lang="ru-RU" sz="1600" b="1" dirty="0" smtClean="0">
                <a:solidFill>
                  <a:srgbClr val="FF0000"/>
                </a:solidFill>
              </a:rPr>
              <a:t>года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843587" y="2338674"/>
            <a:ext cx="3124200" cy="496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mukina-as@edu.gov.ru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629159" y="2494795"/>
            <a:ext cx="2085045" cy="18442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33487" y="2941637"/>
            <a:ext cx="2895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ПРЕДСТАВИТЬ:</a:t>
            </a:r>
            <a:endParaRPr lang="ru-RU" sz="1600" b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6970378" y="1597097"/>
            <a:ext cx="2736344" cy="27773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xmlns="" id="{520BEBBF-DEF2-4582-8A65-0D9E274F49C6}"/>
              </a:ext>
            </a:extLst>
          </p:cNvPr>
          <p:cNvSpPr/>
          <p:nvPr/>
        </p:nvSpPr>
        <p:spPr>
          <a:xfrm rot="5400000">
            <a:off x="775749" y="3440538"/>
            <a:ext cx="622385" cy="538986"/>
          </a:xfrm>
          <a:custGeom>
            <a:avLst/>
            <a:gdLst/>
            <a:ahLst/>
            <a:cxnLst/>
            <a:rect l="l" t="t" r="r" b="b"/>
            <a:pathLst>
              <a:path w="6350000" h="54991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rgbClr val="86A4FA"/>
          </a:solidFill>
        </p:spPr>
        <p:txBody>
          <a:bodyPr vert="wordArtVert"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7" y="4160837"/>
            <a:ext cx="2640721" cy="3276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567" y="4286907"/>
            <a:ext cx="4282169" cy="302133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93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6445" y="274637"/>
            <a:ext cx="10175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79" dirty="0">
                <a:solidFill>
                  <a:srgbClr val="3135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МЕРОПРИЯТИЕ ПО ОКАЗАНИЮ КОНСУЛЬТАЦИОННЫХ УСЛУГ РОДИТЕЛЯМ В 2024 ГОДУ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04887" y="1053923"/>
            <a:ext cx="8534400" cy="369332"/>
          </a:xfrm>
          <a:prstGeom prst="rect">
            <a:avLst/>
          </a:prstGeom>
          <a:ln>
            <a:solidFill>
              <a:srgbClr val="31356E"/>
            </a:solidFill>
          </a:ln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Актуализированное </a:t>
            </a:r>
            <a:r>
              <a:rPr lang="ru-RU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 необходимости) финансово-экономическое </a:t>
            </a:r>
            <a:r>
              <a:rPr lang="ru-RU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обоснование; </a:t>
            </a:r>
            <a:endParaRPr lang="ru-RU" sz="1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4887" y="2319759"/>
            <a:ext cx="8458200" cy="2031325"/>
          </a:xfrm>
          <a:prstGeom prst="rect">
            <a:avLst/>
          </a:prstGeom>
          <a:ln>
            <a:solidFill>
              <a:srgbClr val="31356E"/>
            </a:solidFill>
          </a:ln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lang="ru-RU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подтверждающие полномочия на право подписи должностного лица со стороны </a:t>
            </a:r>
            <a:r>
              <a:rPr lang="ru-RU" sz="1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грантополучателя</a:t>
            </a:r>
            <a:r>
              <a:rPr lang="ru-RU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доверенность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иной документ </a:t>
            </a:r>
          </a:p>
          <a:p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формате </a:t>
            </a:r>
            <a:r>
              <a:rPr lang="ru-RU" sz="1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sz="1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4887" y="5077774"/>
            <a:ext cx="6019800" cy="923330"/>
          </a:xfrm>
          <a:prstGeom prst="rect">
            <a:avLst/>
          </a:prstGeom>
          <a:ln>
            <a:solidFill>
              <a:srgbClr val="31356E"/>
            </a:solidFill>
          </a:ln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платежные реквизиты </a:t>
            </a:r>
            <a:r>
              <a:rPr lang="ru-RU" sz="1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грантополучателя</a:t>
            </a:r>
            <a:r>
              <a:rPr lang="ru-RU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коды администратора доходов и коды целей, согласно прилагаемой форме, в формате </a:t>
            </a:r>
            <a:r>
              <a:rPr lang="ru-RU" sz="1800" b="1" u="sng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</a:t>
            </a:r>
            <a:r>
              <a:rPr lang="ru-RU" sz="18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 </a:t>
            </a:r>
            <a:r>
              <a:rPr lang="ru-RU" sz="1800" b="1" u="sng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docx</a:t>
            </a:r>
            <a:r>
              <a:rPr lang="ru-RU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 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520BEBBF-DEF2-4582-8A65-0D9E274F49C6}"/>
              </a:ext>
            </a:extLst>
          </p:cNvPr>
          <p:cNvSpPr/>
          <p:nvPr/>
        </p:nvSpPr>
        <p:spPr>
          <a:xfrm rot="5400000">
            <a:off x="195252" y="1030866"/>
            <a:ext cx="622385" cy="538986"/>
          </a:xfrm>
          <a:custGeom>
            <a:avLst/>
            <a:gdLst/>
            <a:ahLst/>
            <a:cxnLst/>
            <a:rect l="l" t="t" r="r" b="b"/>
            <a:pathLst>
              <a:path w="6350000" h="54991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rgbClr val="86A4FA"/>
          </a:solidFill>
        </p:spPr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xmlns="" id="{520BEBBF-DEF2-4582-8A65-0D9E274F49C6}"/>
              </a:ext>
            </a:extLst>
          </p:cNvPr>
          <p:cNvSpPr/>
          <p:nvPr/>
        </p:nvSpPr>
        <p:spPr>
          <a:xfrm rot="5400000">
            <a:off x="195251" y="2754736"/>
            <a:ext cx="622385" cy="538986"/>
          </a:xfrm>
          <a:custGeom>
            <a:avLst/>
            <a:gdLst/>
            <a:ahLst/>
            <a:cxnLst/>
            <a:rect l="l" t="t" r="r" b="b"/>
            <a:pathLst>
              <a:path w="6350000" h="54991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rgbClr val="86A4FA"/>
          </a:solidFill>
        </p:spPr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520BEBBF-DEF2-4582-8A65-0D9E274F49C6}"/>
              </a:ext>
            </a:extLst>
          </p:cNvPr>
          <p:cNvSpPr/>
          <p:nvPr/>
        </p:nvSpPr>
        <p:spPr>
          <a:xfrm rot="5400000">
            <a:off x="185153" y="5119474"/>
            <a:ext cx="622385" cy="538986"/>
          </a:xfrm>
          <a:custGeom>
            <a:avLst/>
            <a:gdLst/>
            <a:ahLst/>
            <a:cxnLst/>
            <a:rect l="l" t="t" r="r" b="b"/>
            <a:pathLst>
              <a:path w="6350000" h="54991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rgbClr val="86A4FA"/>
          </a:solidFill>
        </p:spPr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7" y="4471863"/>
            <a:ext cx="4667776" cy="30360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78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184A8634-74C5-416A-BF76-A70A20BA029A}"/>
              </a:ext>
            </a:extLst>
          </p:cNvPr>
          <p:cNvSpPr/>
          <p:nvPr/>
        </p:nvSpPr>
        <p:spPr>
          <a:xfrm>
            <a:off x="242887" y="122237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spc="7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МЕРОПРИЯТИЕ ПО ОКАЗАНИЮ КОНСУЛЬТАЦИОННЫХ УСЛУГ РОДИТЕЛЯМ В 2024 ГОДУ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5413" y="2560637"/>
            <a:ext cx="12268200" cy="397031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chemeClr val="bg1"/>
                </a:solidFill>
              </a:rPr>
              <a:t>5</a:t>
            </a:r>
            <a:r>
              <a:rPr lang="ru-RU" sz="1800" dirty="0" smtClean="0">
                <a:solidFill>
                  <a:schemeClr val="bg1"/>
                </a:solidFill>
              </a:rPr>
              <a:t>. справки подписанные </a:t>
            </a:r>
            <a:r>
              <a:rPr lang="ru-RU" sz="1800" dirty="0">
                <a:solidFill>
                  <a:schemeClr val="bg1"/>
                </a:solidFill>
              </a:rPr>
              <a:t>руководителем и главным бухгалтером (при наличии) </a:t>
            </a:r>
            <a:r>
              <a:rPr lang="ru-RU" sz="1800" dirty="0" err="1">
                <a:solidFill>
                  <a:schemeClr val="bg1"/>
                </a:solidFill>
              </a:rPr>
              <a:t>грантополучателя</a:t>
            </a:r>
            <a:r>
              <a:rPr lang="ru-RU" sz="1800" dirty="0">
                <a:solidFill>
                  <a:schemeClr val="bg1"/>
                </a:solidFill>
              </a:rPr>
              <a:t>, подтверждающую, что по состоянию на 1 января 2024 года у </a:t>
            </a:r>
            <a:r>
              <a:rPr lang="ru-RU" sz="1800" dirty="0" err="1" smtClean="0">
                <a:solidFill>
                  <a:schemeClr val="bg1"/>
                </a:solidFill>
              </a:rPr>
              <a:t>грантополучателя</a:t>
            </a:r>
            <a:r>
              <a:rPr lang="ru-RU" sz="1800" dirty="0" smtClean="0">
                <a:solidFill>
                  <a:schemeClr val="bg1"/>
                </a:solidFill>
              </a:rPr>
              <a:t>:</a:t>
            </a:r>
          </a:p>
          <a:p>
            <a:pPr algn="just"/>
            <a:r>
              <a:rPr lang="ru-RU" sz="1800" dirty="0">
                <a:solidFill>
                  <a:schemeClr val="bg1"/>
                </a:solidFill>
              </a:rPr>
              <a:t>-</a:t>
            </a:r>
            <a:r>
              <a:rPr lang="ru-RU" sz="1800" dirty="0" smtClean="0">
                <a:solidFill>
                  <a:schemeClr val="bg1"/>
                </a:solidFill>
              </a:rPr>
              <a:t> Отсутствуют  просроченная </a:t>
            </a:r>
            <a:r>
              <a:rPr lang="ru-RU" sz="1800" dirty="0">
                <a:solidFill>
                  <a:schemeClr val="bg1"/>
                </a:solidFill>
              </a:rPr>
              <a:t>задолженность по возврату в федеральный бюджет субсидий, бюджетных инвестиций, предоставленных, в том числе в соответствии с иными правовыми актами, и иная просроченная (неурегулированная) задолженность по денежным обязательствам перед Российской Федерацией;</a:t>
            </a:r>
          </a:p>
          <a:p>
            <a:pPr algn="just"/>
            <a:r>
              <a:rPr lang="ru-RU" sz="1800" dirty="0" smtClean="0">
                <a:solidFill>
                  <a:schemeClr val="bg1"/>
                </a:solidFill>
              </a:rPr>
              <a:t>Отсутствует неисполненная обязанность </a:t>
            </a:r>
            <a:r>
              <a:rPr lang="ru-RU" sz="1800" dirty="0">
                <a:solidFill>
                  <a:schemeClr val="bg1"/>
                </a:solidFill>
              </a:rPr>
              <a:t>по уплате налогов, сборов, страховых взносов, пеней, штрафов и процентов, подлежащих уплате в соответствии с законодательством Российской Федерации о налогах и сборах;</a:t>
            </a:r>
          </a:p>
          <a:p>
            <a:pPr algn="just"/>
            <a:r>
              <a:rPr lang="ru-RU" sz="1800" dirty="0" smtClean="0">
                <a:solidFill>
                  <a:schemeClr val="bg1"/>
                </a:solidFill>
              </a:rPr>
              <a:t>- не </a:t>
            </a:r>
            <a:r>
              <a:rPr lang="ru-RU" sz="1800" dirty="0">
                <a:solidFill>
                  <a:schemeClr val="bg1"/>
                </a:solidFill>
              </a:rPr>
              <a:t>является иностранным юридическим лицом, а также российским юридическим лицом, в уставном (складочном) капитале которого доля участия иностранных юридических лиц, местом регистрации которых является государство (территория), включенное в утвержденный Министерством финансов Российской Федерации перечень государств и территорий, предоставляющих льготный налоговый режим налогообложения и (или) не предусматривающих раскрытия и представления информации при проведении финансовых операций (офшорные зоны), в совокупности превышает 50 процентов;</a:t>
            </a:r>
          </a:p>
          <a:p>
            <a:pPr algn="just"/>
            <a:r>
              <a:rPr lang="ru-RU" sz="1800" dirty="0" smtClean="0">
                <a:solidFill>
                  <a:schemeClr val="bg1"/>
                </a:solidFill>
              </a:rPr>
              <a:t>- не </a:t>
            </a:r>
            <a:r>
              <a:rPr lang="ru-RU" sz="1800" dirty="0">
                <a:solidFill>
                  <a:schemeClr val="bg1"/>
                </a:solidFill>
              </a:rPr>
              <a:t>получает средства из федерального бюджета на цели, предусмотренные Мероприятием.</a:t>
            </a:r>
          </a:p>
        </p:txBody>
      </p:sp>
      <p:sp>
        <p:nvSpPr>
          <p:cNvPr id="15" name="Овал 14"/>
          <p:cNvSpPr/>
          <p:nvPr/>
        </p:nvSpPr>
        <p:spPr>
          <a:xfrm>
            <a:off x="3900487" y="930699"/>
            <a:ext cx="4932090" cy="649069"/>
          </a:xfrm>
          <a:prstGeom prst="ellipse">
            <a:avLst/>
          </a:prstGeom>
          <a:solidFill>
            <a:srgbClr val="A3BAFB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Заключение соглашений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2887" y="848915"/>
            <a:ext cx="3124200" cy="496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Для </a:t>
            </a:r>
            <a:r>
              <a:rPr lang="ru-RU" sz="1600" b="1" dirty="0" err="1" smtClean="0">
                <a:solidFill>
                  <a:srgbClr val="FF0000"/>
                </a:solidFill>
              </a:rPr>
              <a:t>грантополучателей</a:t>
            </a:r>
            <a:r>
              <a:rPr lang="ru-RU" sz="1600" b="1" dirty="0" smtClean="0">
                <a:solidFill>
                  <a:srgbClr val="FF0000"/>
                </a:solidFill>
              </a:rPr>
              <a:t>!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4487" y="1917802"/>
            <a:ext cx="2895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ПРЕДСТАВИТЬ: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9932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6445" y="274637"/>
            <a:ext cx="10175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79" dirty="0">
                <a:solidFill>
                  <a:srgbClr val="3135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МЕРОПРИЯТИЕ ПО ОКАЗАНИЮ КОНСУЛЬТАЦИОННЫХ УСЛУГ РОДИТЕЛЯМ В 2024 ГОДУ</a:t>
            </a:r>
          </a:p>
        </p:txBody>
      </p:sp>
      <p:sp>
        <p:nvSpPr>
          <p:cNvPr id="6" name="Овал 5"/>
          <p:cNvSpPr/>
          <p:nvPr/>
        </p:nvSpPr>
        <p:spPr>
          <a:xfrm>
            <a:off x="242887" y="956091"/>
            <a:ext cx="6324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ГИИС «ЭЛЕКТРОННЫЙ БЮДЖЕТ»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2487" y="2255837"/>
            <a:ext cx="5105400" cy="338554"/>
          </a:xfrm>
          <a:prstGeom prst="rect">
            <a:avLst/>
          </a:prstGeom>
          <a:solidFill>
            <a:schemeClr val="bg1"/>
          </a:solidFill>
          <a:ln>
            <a:solidFill>
              <a:srgbClr val="31356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u="sng" dirty="0">
                <a:solidFill>
                  <a:schemeClr val="accent1"/>
                </a:solidFill>
              </a:rPr>
              <a:t>http://ssl.budgetplan.minfin.ru</a:t>
            </a:r>
            <a:endParaRPr lang="ru-RU" sz="1600" b="1" u="sng" dirty="0">
              <a:solidFill>
                <a:schemeClr val="accent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2919" t="7245" r="26276" b="7247"/>
          <a:stretch/>
        </p:blipFill>
        <p:spPr>
          <a:xfrm>
            <a:off x="7710487" y="761715"/>
            <a:ext cx="5105399" cy="298824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Овал 10"/>
          <p:cNvSpPr/>
          <p:nvPr/>
        </p:nvSpPr>
        <p:spPr>
          <a:xfrm>
            <a:off x="9767887" y="2128878"/>
            <a:ext cx="1447800" cy="2539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2343" t="7292" r="12737" b="27083"/>
          <a:stretch/>
        </p:blipFill>
        <p:spPr>
          <a:xfrm>
            <a:off x="167956" y="3201620"/>
            <a:ext cx="9333231" cy="4229100"/>
          </a:xfrm>
          <a:prstGeom prst="rect">
            <a:avLst/>
          </a:prstGeom>
          <a:ln>
            <a:solidFill>
              <a:srgbClr val="31356E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9615487" y="4371255"/>
            <a:ext cx="3657600" cy="24556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1"/>
                </a:solidFill>
              </a:rPr>
              <a:t>Меню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1"/>
                </a:solidFill>
              </a:rPr>
              <a:t>Соглашения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1"/>
                </a:solidFill>
              </a:rPr>
              <a:t>Реестр соглашений Получателя</a:t>
            </a:r>
            <a:endParaRPr lang="ru-RU" sz="2400" dirty="0">
              <a:solidFill>
                <a:schemeClr val="accent1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95287" y="3208337"/>
            <a:ext cx="111158" cy="800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852487" y="6065837"/>
            <a:ext cx="762000" cy="761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6567487" y="4618037"/>
            <a:ext cx="1295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5043487" y="4342998"/>
            <a:ext cx="3048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67956" y="6636376"/>
            <a:ext cx="1751332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0" y="3961998"/>
            <a:ext cx="1157288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57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6445" y="274637"/>
            <a:ext cx="10175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79" dirty="0">
                <a:solidFill>
                  <a:srgbClr val="3135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МЕРОПРИЯТИЕ ПО ОКАЗАНИЮ КОНСУЛЬТАЦИОННЫХ УСЛУГ РОДИТЕЛЯМ В 2024 ГОДУ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7" y="1626967"/>
            <a:ext cx="9372600" cy="533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2147887" y="1880533"/>
            <a:ext cx="28956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433887" y="3928967"/>
            <a:ext cx="2209800" cy="25178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62287" y="731837"/>
            <a:ext cx="60960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Заключение Соглашения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7322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6445" y="274637"/>
            <a:ext cx="10175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79" dirty="0">
                <a:solidFill>
                  <a:srgbClr val="3135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МЕРОПРИЯТИЕ ПО ОКАЗАНИЮ КОНСУЛЬТАЦИОННЫХ УСЛУГ РОДИТЕЛЯМ В 2024 ГОДУ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62287" y="731837"/>
            <a:ext cx="60960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Заключение Соглашения</a:t>
            </a:r>
            <a:endParaRPr lang="ru-RU" sz="1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83" y="1288862"/>
            <a:ext cx="5201467" cy="569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510087" y="3398837"/>
            <a:ext cx="838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479550" y="3601756"/>
            <a:ext cx="838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510087" y="4541837"/>
            <a:ext cx="838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484002" y="3230083"/>
            <a:ext cx="3447768" cy="852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средств из федерального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+ средства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 соответствии с Приложением № 2)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95487" y="4544264"/>
            <a:ext cx="3436283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средств из федерального бюджета 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495488" y="5170580"/>
            <a:ext cx="3436282" cy="648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средств из федерального бюджета + средства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38887" y="1669862"/>
            <a:ext cx="3017347" cy="584775"/>
          </a:xfrm>
          <a:prstGeom prst="rect">
            <a:avLst/>
          </a:prstGeom>
          <a:ln>
            <a:solidFill>
              <a:srgbClr val="2B58D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 и 2 к соглашению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148887" y="1477283"/>
            <a:ext cx="3099896" cy="2062103"/>
          </a:xfrm>
          <a:prstGeom prst="rect">
            <a:avLst/>
          </a:prstGeom>
          <a:ln>
            <a:solidFill>
              <a:srgbClr val="2B58D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финансово-экономическое обоснование, являющееся приложением к подаваемому ранее пакету документов для участия в конкурсном отборе на предоставление в 2024 году гранта в целях реализации Мероприятия </a:t>
            </a:r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5805487" y="1962249"/>
            <a:ext cx="457200" cy="1411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лево/вправо 19"/>
          <p:cNvSpPr/>
          <p:nvPr/>
        </p:nvSpPr>
        <p:spPr>
          <a:xfrm>
            <a:off x="9532003" y="1961227"/>
            <a:ext cx="468685" cy="14221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5317750" y="3513137"/>
            <a:ext cx="1177737" cy="1693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5" idx="1"/>
            <a:endCxn id="9" idx="6"/>
          </p:cNvCxnSpPr>
          <p:nvPr/>
        </p:nvCxnSpPr>
        <p:spPr>
          <a:xfrm flipH="1" flipV="1">
            <a:off x="5317750" y="3716056"/>
            <a:ext cx="1177737" cy="10187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6" idx="1"/>
          </p:cNvCxnSpPr>
          <p:nvPr/>
        </p:nvCxnSpPr>
        <p:spPr>
          <a:xfrm flipH="1" flipV="1">
            <a:off x="5359774" y="4637180"/>
            <a:ext cx="1135714" cy="8574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495486" y="5931669"/>
            <a:ext cx="3424799" cy="819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 Приложением № 1 присланным с пакетом документов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 flipV="1">
            <a:off x="5112686" y="5347009"/>
            <a:ext cx="1415018" cy="943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5112686" y="5732665"/>
            <a:ext cx="1415018" cy="482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29" idx="1"/>
          </p:cNvCxnSpPr>
          <p:nvPr/>
        </p:nvCxnSpPr>
        <p:spPr>
          <a:xfrm flipH="1" flipV="1">
            <a:off x="5238192" y="6155572"/>
            <a:ext cx="1257294" cy="1860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 flipV="1">
            <a:off x="5080468" y="4850027"/>
            <a:ext cx="1415018" cy="1398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1614487" y="1526163"/>
            <a:ext cx="1066800" cy="2913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97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3374</TotalTime>
  <Words>968</Words>
  <Application>Microsoft Office PowerPoint</Application>
  <PresentationFormat>Произвольный</PresentationFormat>
  <Paragraphs>151</Paragraphs>
  <Slides>13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Tahoma</vt:lpstr>
      <vt:lpstr>Times New Roman</vt:lpstr>
      <vt:lpstr>Calibri</vt:lpstr>
      <vt:lpstr>Montserrat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Лобанова Нкатерина Алексеевна</cp:lastModifiedBy>
  <cp:revision>236</cp:revision>
  <dcterms:created xsi:type="dcterms:W3CDTF">2006-08-16T00:00:00Z</dcterms:created>
  <dcterms:modified xsi:type="dcterms:W3CDTF">2024-01-29T16:21:34Z</dcterms:modified>
  <dc:identifier>DAEwuR-fI4k</dc:identifier>
</cp:coreProperties>
</file>