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9" r:id="rId4"/>
    <p:sldId id="258" r:id="rId5"/>
    <p:sldId id="257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70F629-BF5A-41E2-91CE-AD059D47112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83CABC-8D41-4620-B14A-DA02E7263D6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723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F629-BF5A-41E2-91CE-AD059D47112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CABC-8D41-4620-B14A-DA02E7263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9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F629-BF5A-41E2-91CE-AD059D47112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CABC-8D41-4620-B14A-DA02E7263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0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F629-BF5A-41E2-91CE-AD059D47112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CABC-8D41-4620-B14A-DA02E7263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70F629-BF5A-41E2-91CE-AD059D47112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483CABC-8D41-4620-B14A-DA02E7263D6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95928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F629-BF5A-41E2-91CE-AD059D47112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CABC-8D41-4620-B14A-DA02E7263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765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F629-BF5A-41E2-91CE-AD059D47112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CABC-8D41-4620-B14A-DA02E7263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819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F629-BF5A-41E2-91CE-AD059D47112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CABC-8D41-4620-B14A-DA02E7263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6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F629-BF5A-41E2-91CE-AD059D47112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CABC-8D41-4620-B14A-DA02E7263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3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370F629-BF5A-41E2-91CE-AD059D47112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483CABC-8D41-4620-B14A-DA02E7263D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52889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370F629-BF5A-41E2-91CE-AD059D47112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483CABC-8D41-4620-B14A-DA02E7263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6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70F629-BF5A-41E2-91CE-AD059D47112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83CABC-8D41-4620-B14A-DA02E7263D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598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46624E-FEB4-423B-AFF6-6B942A1F1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479" y="43760"/>
            <a:ext cx="6700503" cy="742278"/>
          </a:xfrm>
        </p:spPr>
        <p:txBody>
          <a:bodyPr/>
          <a:lstStyle/>
          <a:p>
            <a:pPr algn="just"/>
            <a:r>
              <a:rPr lang="en-US" sz="4000" dirty="0"/>
              <a:t>Let`s go to the zoo!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89EE77-17FF-4006-B4CF-AC17ECDD5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7982" y="6167348"/>
            <a:ext cx="2650434" cy="646891"/>
          </a:xfrm>
        </p:spPr>
        <p:txBody>
          <a:bodyPr>
            <a:normAutofit/>
          </a:bodyPr>
          <a:lstStyle/>
          <a:p>
            <a:pPr algn="l"/>
            <a:r>
              <a:rPr lang="en-US" sz="1400" dirty="0"/>
              <a:t>Made by</a:t>
            </a:r>
          </a:p>
          <a:p>
            <a:pPr algn="l"/>
            <a:r>
              <a:rPr lang="en-US" sz="1400" dirty="0"/>
              <a:t>Julia Pichugina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39EFF7-8D8C-41EA-A4F3-C8E8AFAD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681" y="1238083"/>
            <a:ext cx="2598100" cy="3953631"/>
          </a:xfrm>
          <a:prstGeom prst="rect">
            <a:avLst/>
          </a:prstGeom>
        </p:spPr>
      </p:pic>
      <p:pic>
        <p:nvPicPr>
          <p:cNvPr id="14" name="Рисунок 13" descr="Змея">
            <a:extLst>
              <a:ext uri="{FF2B5EF4-FFF2-40B4-BE49-F238E27FC236}">
                <a16:creationId xmlns:a16="http://schemas.microsoft.com/office/drawing/2014/main" xmlns="" id="{4921E85D-3BE9-43E5-B52C-0437AB25F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3940" y="3476692"/>
            <a:ext cx="2143539" cy="2143539"/>
          </a:xfrm>
          <a:prstGeom prst="rect">
            <a:avLst/>
          </a:prstGeom>
        </p:spPr>
      </p:pic>
      <p:pic>
        <p:nvPicPr>
          <p:cNvPr id="16" name="Рисунок 15" descr="Черепаха">
            <a:extLst>
              <a:ext uri="{FF2B5EF4-FFF2-40B4-BE49-F238E27FC236}">
                <a16:creationId xmlns:a16="http://schemas.microsoft.com/office/drawing/2014/main" xmlns="" id="{E474A4ED-8EE3-4A1D-8727-FC03053A8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442208" y="976113"/>
            <a:ext cx="2500579" cy="250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C72AA5-844F-4EF2-B1CE-AC077E39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aloud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C8960F-38D1-4DDD-B211-54F6D2DDB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I can.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I can see a bird.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I can see a black bird.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I can see a black big bird.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I can see a black big fat bird.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I can see a nice black big fat bird.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I can see a nice black big fat bird on the tree. </a:t>
            </a:r>
          </a:p>
          <a:p>
            <a:pPr marL="0" indent="0">
              <a:buNone/>
            </a:pP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F76F0A-E01F-4AEC-ADD2-1CB72C6E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570" y="1468191"/>
            <a:ext cx="6026438" cy="30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2A336B-C6E8-4EFD-AB7B-4D4CE3CC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4" y="2123245"/>
            <a:ext cx="10330855" cy="3633611"/>
          </a:xfrm>
        </p:spPr>
      </p:pic>
    </p:spTree>
    <p:extLst>
      <p:ext uri="{BB962C8B-B14F-4D97-AF65-F5344CB8AC3E}">
        <p14:creationId xmlns:p14="http://schemas.microsoft.com/office/powerpoint/2010/main" val="882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2B02E0-7517-44AC-968F-8A5AC7F6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539834-755D-4647-96FD-55EEABBD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62130"/>
            <a:ext cx="10178322" cy="5164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+mj-lt"/>
              </a:rPr>
              <a:t>1) Я могу сказать, что я умею и не умею делать?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+mj-lt"/>
              </a:rPr>
              <a:t>2) Я могу назвать животных по-английски?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+mj-lt"/>
              </a:rPr>
              <a:t>3) Я могу сказать, что умеют и не умеют делать животные?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+mj-lt"/>
              </a:rPr>
              <a:t>4)Я могу задать вопрос с “</a:t>
            </a:r>
            <a:r>
              <a:rPr lang="ru-RU" sz="3600" dirty="0" err="1">
                <a:solidFill>
                  <a:schemeClr val="tx1"/>
                </a:solidFill>
                <a:latin typeface="+mj-lt"/>
              </a:rPr>
              <a:t>can</a:t>
            </a:r>
            <a:r>
              <a:rPr lang="ru-RU" sz="3600" dirty="0">
                <a:solidFill>
                  <a:schemeClr val="tx1"/>
                </a:solidFill>
                <a:latin typeface="+mj-lt"/>
              </a:rPr>
              <a:t>”?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+mj-lt"/>
              </a:rPr>
              <a:t>5) Я могу ответить на вопрос с “</a:t>
            </a:r>
            <a:r>
              <a:rPr lang="ru-RU" sz="3600" dirty="0" err="1">
                <a:solidFill>
                  <a:schemeClr val="tx1"/>
                </a:solidFill>
                <a:latin typeface="+mj-lt"/>
              </a:rPr>
              <a:t>can</a:t>
            </a:r>
            <a:r>
              <a:rPr lang="ru-RU" sz="3600" dirty="0">
                <a:solidFill>
                  <a:schemeClr val="tx1"/>
                </a:solidFill>
                <a:latin typeface="+mj-lt"/>
              </a:rPr>
              <a:t>”?</a:t>
            </a:r>
          </a:p>
          <a:p>
            <a:pPr marL="0" indent="0">
              <a:buNone/>
            </a:pP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99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1607FA-A490-4AF2-A06F-7A43682A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0A5519-CA7F-4E08-9C3F-EDB58137F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tx1"/>
                </a:solidFill>
                <a:latin typeface="+mj-lt"/>
              </a:rPr>
              <a:t>Thank you for your work!</a:t>
            </a:r>
            <a:endParaRPr lang="ru-RU" sz="5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93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A52B5-B9B4-4411-80D0-66376947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2" y="382385"/>
            <a:ext cx="6725478" cy="577987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US" sz="6000" b="1" dirty="0">
                <a:solidFill>
                  <a:srgbClr val="333333"/>
                </a:solidFill>
                <a:latin typeface="Roboto"/>
              </a:rPr>
              <a:t/>
            </a:r>
            <a:br>
              <a:rPr lang="en-US" sz="6000" b="1" dirty="0">
                <a:solidFill>
                  <a:srgbClr val="333333"/>
                </a:solidFill>
                <a:latin typeface="Roboto"/>
              </a:rPr>
            </a:br>
            <a:r>
              <a:rPr lang="en-US" sz="7300" b="1" dirty="0">
                <a:solidFill>
                  <a:srgbClr val="333333"/>
                </a:solidFill>
                <a:latin typeface="Roboto"/>
              </a:rPr>
              <a:t/>
            </a:r>
            <a:br>
              <a:rPr lang="en-US" sz="7300" b="1" dirty="0">
                <a:solidFill>
                  <a:srgbClr val="333333"/>
                </a:solidFill>
                <a:latin typeface="Roboto"/>
              </a:rPr>
            </a:br>
            <a:r>
              <a:rPr lang="en-US" sz="7300" b="1" dirty="0">
                <a:solidFill>
                  <a:schemeClr val="tx1"/>
                </a:solidFill>
                <a:latin typeface="Roboto"/>
              </a:rPr>
              <a:t>[ɜ:]</a:t>
            </a:r>
            <a:r>
              <a:rPr lang="en-US" sz="7300" b="1" dirty="0">
                <a:solidFill>
                  <a:srgbClr val="333333"/>
                </a:solidFill>
                <a:latin typeface="Roboto"/>
              </a:rPr>
              <a:t/>
            </a:r>
            <a:br>
              <a:rPr lang="en-US" sz="7300" b="1" dirty="0">
                <a:solidFill>
                  <a:srgbClr val="333333"/>
                </a:solidFill>
                <a:latin typeface="Roboto"/>
              </a:rPr>
            </a:br>
            <a:r>
              <a:rPr lang="en-US" sz="73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7300" b="1" u="sng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73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7300" cap="small" dirty="0">
                <a:cs typeface="Times New Roman" panose="02020603050405020304" pitchFamily="18" charset="0"/>
              </a:rPr>
              <a:t/>
            </a:r>
            <a:br>
              <a:rPr lang="en-US" sz="7300" cap="small" dirty="0">
                <a:cs typeface="Times New Roman" panose="02020603050405020304" pitchFamily="18" charset="0"/>
              </a:rPr>
            </a:br>
            <a:r>
              <a:rPr lang="en-US" sz="6000" cap="small" dirty="0">
                <a:cs typeface="Times New Roman" panose="02020603050405020304" pitchFamily="18" charset="0"/>
              </a:rPr>
              <a:t/>
            </a:r>
            <a:br>
              <a:rPr lang="en-US" sz="6000" cap="small" dirty="0">
                <a:cs typeface="Times New Roman" panose="02020603050405020304" pitchFamily="18" charset="0"/>
              </a:rPr>
            </a:br>
            <a:r>
              <a:rPr lang="en-US" sz="6000" cap="small" dirty="0">
                <a:cs typeface="Times New Roman" panose="02020603050405020304" pitchFamily="18" charset="0"/>
              </a:rPr>
              <a:t/>
            </a:r>
            <a:br>
              <a:rPr lang="en-US" sz="6000" cap="small" dirty="0">
                <a:cs typeface="Times New Roman" panose="02020603050405020304" pitchFamily="18" charset="0"/>
              </a:rPr>
            </a:br>
            <a:r>
              <a:rPr lang="en-US" sz="6000" cap="small" dirty="0">
                <a:cs typeface="Times New Roman" panose="02020603050405020304" pitchFamily="18" charset="0"/>
              </a:rPr>
              <a:t/>
            </a:r>
            <a:br>
              <a:rPr lang="en-US" sz="6000" cap="small" dirty="0">
                <a:cs typeface="Times New Roman" panose="02020603050405020304" pitchFamily="18" charset="0"/>
              </a:rPr>
            </a:br>
            <a:endParaRPr lang="ru-RU" sz="6000" cap="small" dirty="0"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C2092F3-FDCE-491E-B7CF-99BA5915A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35" y="741625"/>
            <a:ext cx="2974548" cy="5061396"/>
          </a:xfrm>
        </p:spPr>
      </p:pic>
    </p:spTree>
    <p:extLst>
      <p:ext uri="{BB962C8B-B14F-4D97-AF65-F5344CB8AC3E}">
        <p14:creationId xmlns:p14="http://schemas.microsoft.com/office/powerpoint/2010/main" val="24524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D330C4-F81D-4423-A17F-6D275004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452" y="1656522"/>
            <a:ext cx="4101548" cy="4041912"/>
          </a:xfrm>
        </p:spPr>
        <p:txBody>
          <a:bodyPr/>
          <a:lstStyle/>
          <a:p>
            <a:pPr algn="ctr" fontAlgn="base"/>
            <a:r>
              <a:rPr lang="en-US" b="1" dirty="0">
                <a:solidFill>
                  <a:srgbClr val="333333"/>
                </a:solidFill>
                <a:latin typeface="Roboto"/>
              </a:rPr>
              <a:t/>
            </a:r>
            <a:br>
              <a:rPr lang="en-US" b="1" dirty="0">
                <a:solidFill>
                  <a:srgbClr val="333333"/>
                </a:solidFill>
                <a:latin typeface="Roboto"/>
              </a:rPr>
            </a:br>
            <a:r>
              <a:rPr lang="en-US" b="1" dirty="0">
                <a:solidFill>
                  <a:schemeClr val="tx1"/>
                </a:solidFill>
                <a:latin typeface="Roboto"/>
              </a:rPr>
              <a:t>[ə]</a:t>
            </a:r>
            <a:r>
              <a:rPr lang="en-US" b="1" dirty="0">
                <a:solidFill>
                  <a:srgbClr val="333333"/>
                </a:solidFill>
                <a:latin typeface="Roboto"/>
              </a:rPr>
              <a:t/>
            </a:r>
            <a:br>
              <a:rPr lang="en-US" b="1" dirty="0">
                <a:solidFill>
                  <a:srgbClr val="333333"/>
                </a:solidFill>
                <a:latin typeface="Roboto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eleph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dirty="0"/>
              <a:t/>
            </a:r>
            <a:br>
              <a:rPr lang="en-US" dirty="0"/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21C0AF5-2727-44BD-AF39-F7B377FDE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714" y="2000105"/>
            <a:ext cx="5434419" cy="30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DCA7CE-3882-403C-B901-2D28651E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886" y="1800367"/>
            <a:ext cx="3902765" cy="3990833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[∫]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2387C62-0D16-41B9-A941-CDD4D0120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998" y="1998733"/>
            <a:ext cx="5136888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CBD48A-9BEB-4784-A9FC-869F0E08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1" y="925723"/>
            <a:ext cx="3962400" cy="3725789"/>
          </a:xfrm>
        </p:spPr>
        <p:txBody>
          <a:bodyPr>
            <a:normAutofit/>
          </a:bodyPr>
          <a:lstStyle/>
          <a:p>
            <a:pPr lvl="0" algn="ctr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</a:pPr>
            <a:r>
              <a:rPr lang="en-US" sz="5400" b="1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5400" b="1" cap="none" spc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r]</a:t>
            </a:r>
            <a:r>
              <a:rPr lang="ru-RU" sz="4000" cap="none" spc="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/>
            </a:r>
            <a:br>
              <a:rPr lang="ru-RU" sz="4000" cap="none" spc="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</a:br>
            <a:r>
              <a:rPr lang="en-US" cap="small" dirty="0"/>
              <a:t>GO</a:t>
            </a:r>
            <a:r>
              <a:rPr lang="en-US" u="sng" cap="small" dirty="0">
                <a:solidFill>
                  <a:srgbClr val="FF0000"/>
                </a:solidFill>
              </a:rPr>
              <a:t>R</a:t>
            </a:r>
            <a:r>
              <a:rPr lang="en-US" cap="small" dirty="0"/>
              <a:t>ILLA</a:t>
            </a:r>
            <a:endParaRPr lang="ru-RU" cap="small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9FE8586-2F5A-4820-80F2-35D0F2C05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333" y="562552"/>
            <a:ext cx="6706488" cy="50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DBCCA-E66E-4423-B8CE-32A55B04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157" y="1567902"/>
            <a:ext cx="4247322" cy="4096850"/>
          </a:xfrm>
        </p:spPr>
        <p:txBody>
          <a:bodyPr/>
          <a:lstStyle/>
          <a:p>
            <a:pPr algn="ctr" fontAlgn="base"/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  <a:latin typeface="Roboto"/>
              </a:rPr>
              <a:t> [</a:t>
            </a:r>
            <a:r>
              <a:rPr lang="en-US" b="1" dirty="0" err="1">
                <a:solidFill>
                  <a:schemeClr val="tx1"/>
                </a:solidFill>
                <a:latin typeface="Roboto"/>
              </a:rPr>
              <a:t>əʊ</a:t>
            </a:r>
            <a:r>
              <a:rPr lang="en-US" b="1" dirty="0">
                <a:solidFill>
                  <a:schemeClr val="tx1"/>
                </a:solidFill>
                <a:latin typeface="Roboto"/>
              </a:rPr>
              <a:t>]</a:t>
            </a:r>
            <a:r>
              <a:rPr lang="en-US" b="1" dirty="0">
                <a:solidFill>
                  <a:srgbClr val="333333"/>
                </a:solidFill>
                <a:latin typeface="Roboto"/>
              </a:rPr>
              <a:t/>
            </a:r>
            <a:br>
              <a:rPr lang="en-US" b="1" dirty="0">
                <a:solidFill>
                  <a:srgbClr val="333333"/>
                </a:solidFill>
                <a:latin typeface="Roboto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BUFfAL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357E1DF-0615-4BC5-BA42-D9AE1CFA4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6" y="1567902"/>
            <a:ext cx="4791443" cy="3594100"/>
          </a:xfrm>
        </p:spPr>
      </p:pic>
    </p:spTree>
    <p:extLst>
      <p:ext uri="{BB962C8B-B14F-4D97-AF65-F5344CB8AC3E}">
        <p14:creationId xmlns:p14="http://schemas.microsoft.com/office/powerpoint/2010/main" val="11366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8E43FD-0707-4AC1-9E28-0DDB2FFB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Can-</a:t>
            </a:r>
            <a:r>
              <a:rPr lang="ru-RU" dirty="0"/>
              <a:t>мочь,</a:t>
            </a:r>
            <a:r>
              <a:rPr lang="en-US" dirty="0"/>
              <a:t> </a:t>
            </a:r>
            <a:r>
              <a:rPr lang="ru-RU" dirty="0"/>
              <a:t>уметь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4EBE399-B383-4B69-81C8-63A535F3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70991"/>
            <a:ext cx="10178322" cy="4651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>
                <a:solidFill>
                  <a:schemeClr val="tx1"/>
                </a:solidFill>
                <a:latin typeface="+mj-lt"/>
              </a:rPr>
              <a:t>I can run</a:t>
            </a:r>
            <a:endParaRPr lang="ru-RU" sz="40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000" i="1" dirty="0">
                <a:solidFill>
                  <a:schemeClr val="tx1"/>
                </a:solidFill>
                <a:latin typeface="+mj-lt"/>
              </a:rPr>
              <a:t>He/she/it can run</a:t>
            </a:r>
            <a:endParaRPr lang="ru-RU" sz="40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000" i="1" dirty="0">
                <a:solidFill>
                  <a:schemeClr val="tx1"/>
                </a:solidFill>
                <a:latin typeface="+mj-lt"/>
              </a:rPr>
              <a:t>They can run</a:t>
            </a:r>
            <a:endParaRPr lang="ru-RU" sz="40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000" i="1" dirty="0">
                <a:solidFill>
                  <a:schemeClr val="tx1"/>
                </a:solidFill>
                <a:latin typeface="+mj-lt"/>
              </a:rPr>
              <a:t>You can run</a:t>
            </a:r>
            <a:endParaRPr lang="ru-RU" sz="40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000" i="1" dirty="0">
                <a:solidFill>
                  <a:schemeClr val="tx1"/>
                </a:solidFill>
                <a:latin typeface="+mj-lt"/>
              </a:rPr>
              <a:t>We can run</a:t>
            </a:r>
            <a:endParaRPr lang="ru-RU" sz="4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501794-5932-4F48-84AC-79E04B25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982" y="4082796"/>
            <a:ext cx="10065679" cy="152592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Yes, I can                       No, I can`t    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852E2C-B0B0-47ED-A7A5-1DFC8A1A5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687" y="2054088"/>
            <a:ext cx="10178322" cy="3825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  <a:latin typeface="+mj-lt"/>
              </a:rPr>
              <a:t>Can you…?</a:t>
            </a:r>
            <a:endParaRPr lang="ru-RU" sz="6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10E42AA3-3C3D-4981-9B78-C53C9131A13E}"/>
              </a:ext>
            </a:extLst>
          </p:cNvPr>
          <p:cNvCxnSpPr>
            <a:cxnSpLocks/>
          </p:cNvCxnSpPr>
          <p:nvPr/>
        </p:nvCxnSpPr>
        <p:spPr>
          <a:xfrm flipH="1">
            <a:off x="4598502" y="3074504"/>
            <a:ext cx="848142" cy="6493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86450BE4-E834-4280-9A7D-EABCAD7F0A8F}"/>
              </a:ext>
            </a:extLst>
          </p:cNvPr>
          <p:cNvCxnSpPr>
            <a:cxnSpLocks/>
          </p:cNvCxnSpPr>
          <p:nvPr/>
        </p:nvCxnSpPr>
        <p:spPr>
          <a:xfrm>
            <a:off x="6745357" y="3074504"/>
            <a:ext cx="834886" cy="6493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5BE065-EEF5-4F7C-8B5C-64357C0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a question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4F6EAB-2C0C-4E8B-84DC-BA80A9A0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000" y="1351722"/>
            <a:ext cx="3744392" cy="495631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600" dirty="0">
                <a:solidFill>
                  <a:schemeClr val="tx1"/>
                </a:solidFill>
                <a:latin typeface="+mj-lt"/>
              </a:rPr>
              <a:t>Can you… 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FB5AC49E-7BDC-4C82-82FC-43C882CDC261}"/>
              </a:ext>
            </a:extLst>
          </p:cNvPr>
          <p:cNvSpPr txBox="1">
            <a:spLocks/>
          </p:cNvSpPr>
          <p:nvPr/>
        </p:nvSpPr>
        <p:spPr>
          <a:xfrm>
            <a:off x="7394713" y="1792356"/>
            <a:ext cx="3744392" cy="4075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run?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climb?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stomp?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fly?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swim? </a:t>
            </a:r>
          </a:p>
        </p:txBody>
      </p:sp>
    </p:spTree>
    <p:extLst>
      <p:ext uri="{BB962C8B-B14F-4D97-AF65-F5344CB8AC3E}">
        <p14:creationId xmlns:p14="http://schemas.microsoft.com/office/powerpoint/2010/main" val="11623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мблема">
  <a:themeElements>
    <a:clrScheme name="Другая 2">
      <a:dk1>
        <a:sysClr val="windowText" lastClr="000000"/>
      </a:dk1>
      <a:lt1>
        <a:sysClr val="window" lastClr="FFFFFF"/>
      </a:lt1>
      <a:dk2>
        <a:srgbClr val="2A1A00"/>
      </a:dk2>
      <a:lt2>
        <a:srgbClr val="F8B323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180</TotalTime>
  <Words>177</Words>
  <Application>Microsoft Office PowerPoint</Application>
  <PresentationFormat>Произвольный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Эмблема</vt:lpstr>
      <vt:lpstr>Let`s go to the zoo!</vt:lpstr>
      <vt:lpstr>  [ɜ:]  bird    </vt:lpstr>
      <vt:lpstr> [ə] elephant </vt:lpstr>
      <vt:lpstr> [∫] fish</vt:lpstr>
      <vt:lpstr> [r] GORILLA</vt:lpstr>
      <vt:lpstr>  [əʊ] BUFfALO</vt:lpstr>
      <vt:lpstr>Can-мочь, уметь</vt:lpstr>
      <vt:lpstr>Yes, I can                       No, I can`t          </vt:lpstr>
      <vt:lpstr>Ask a question</vt:lpstr>
      <vt:lpstr>Read aloud</vt:lpstr>
      <vt:lpstr>Feedback</vt:lpstr>
      <vt:lpstr>feedback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Let`s go to the zoo!</dc:title>
  <dc:creator>1</dc:creator>
  <cp:lastModifiedBy>Admin</cp:lastModifiedBy>
  <cp:revision>19</cp:revision>
  <dcterms:created xsi:type="dcterms:W3CDTF">2018-03-03T10:53:28Z</dcterms:created>
  <dcterms:modified xsi:type="dcterms:W3CDTF">2020-04-13T17:26:54Z</dcterms:modified>
</cp:coreProperties>
</file>