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021B5C-7E53-41B2-A4CF-A104C215E521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F15A22"/>
    <a:srgbClr val="FC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34" y="11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095B-20BC-40F2-949C-6EBFE31DD289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2675-E431-41FE-9FE5-73A005378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2675-E431-41FE-9FE5-73A005378D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A42D-EC33-41EF-93AA-DC36DE4632F8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DD94-DA88-4EB8-B5CE-7097963F330F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D64E-0D29-4878-949F-FBF03218661D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5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D1F8-A747-4826-BF0E-AAB38C6E8CCD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13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6A2F-7097-49A7-8CBA-7D6DB9297310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2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E50A-CEAE-4ED8-99DC-3525B1EC500D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48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ACEF-6789-41FA-A08C-947587D4B108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1482-E9F2-4DA4-8DE9-4F1076F5C5DE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BC4-B443-48BB-8FBF-308F64C0A9F7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157F-0A19-4B18-8A57-BDBC05B55F9D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559-117E-449C-BA90-7EE8B10CD7F4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2521-B9F5-4BA3-A62B-F222074C650C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4335-1A44-4A5B-81DC-82A0A85AA680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FA97-0850-433B-A5CD-27FA1342ED2F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5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EC7D-6E2D-4348-842D-F28B0F92C81E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4E8-2BFC-4806-95FB-B99AAF97A0AD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C611-974A-49EF-9620-0C2C82D17412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2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120D5E-AECD-4257-8781-8C62AD5BCEA2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35399B-3DC3-4CC7-A684-89C4D9B6F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1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ikp-rao.r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olotuhina@ikp.emai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ikp-rao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533829" y="263648"/>
            <a:ext cx="2170842" cy="208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67703" y="2418860"/>
            <a:ext cx="2634970" cy="803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3815" marR="0" lvl="0" indent="0" algn="ctr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Доброшкола</a:t>
            </a:r>
          </a:p>
          <a:p>
            <a:pPr marL="43815" marR="37465" lvl="0" indent="0" algn="ctr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1" i="0" u="none" strike="noStrike" kern="0" cap="none" spc="-295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Всё</a:t>
            </a:r>
            <a:r>
              <a:rPr kumimoji="0" lang="ru-RU" sz="1850" b="1" i="0" u="none" strike="noStrike" kern="0" cap="none" spc="-85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850" b="1" i="0" u="none" strike="noStrike" kern="0" cap="none" spc="-190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получится!</a:t>
            </a:r>
            <a:endParaRPr kumimoji="0" lang="ru-RU" sz="185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12" y="5972051"/>
            <a:ext cx="4544059" cy="8859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88" y="5972051"/>
            <a:ext cx="4544059" cy="885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88" y="5972051"/>
            <a:ext cx="4544059" cy="885949"/>
          </a:xfrm>
          <a:prstGeom prst="rect">
            <a:avLst/>
          </a:prstGeom>
        </p:spPr>
      </p:pic>
      <p:sp>
        <p:nvSpPr>
          <p:cNvPr id="18" name="object 7"/>
          <p:cNvSpPr txBox="1"/>
          <p:nvPr/>
        </p:nvSpPr>
        <p:spPr>
          <a:xfrm>
            <a:off x="2789645" y="263648"/>
            <a:ext cx="9034652" cy="3054682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endParaRPr lang="ru-RU" sz="2800" b="1" spc="-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ru-RU" sz="28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</a:t>
            </a:r>
          </a:p>
          <a:p>
            <a:pPr marL="12700" algn="ctr">
              <a:spcBef>
                <a:spcPts val="100"/>
              </a:spcBef>
            </a:pPr>
            <a:r>
              <a:rPr lang="ru-RU" sz="28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с ограниченными возможностями здоровья </a:t>
            </a:r>
            <a:endParaRPr sz="2800" b="1" spc="-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8092" y="5571941"/>
            <a:ext cx="191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марта 2020 г.</a:t>
            </a:r>
          </a:p>
        </p:txBody>
      </p:sp>
    </p:spTree>
    <p:extLst>
      <p:ext uri="{BB962C8B-B14F-4D97-AF65-F5344CB8AC3E}">
        <p14:creationId xmlns:p14="http://schemas.microsoft.com/office/powerpoint/2010/main" val="24218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C324F4D-1EC1-BE4C-BE7E-A191FEB3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2" y="643467"/>
            <a:ext cx="10462095" cy="55710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72F135-664A-5040-9A77-9D164512DD27}"/>
              </a:ext>
            </a:extLst>
          </p:cNvPr>
          <p:cNvSpPr/>
          <p:nvPr/>
        </p:nvSpPr>
        <p:spPr>
          <a:xfrm>
            <a:off x="1610073" y="903535"/>
            <a:ext cx="35185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https://events.ikp-rao.ru/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67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4211" y="254959"/>
            <a:ext cx="4061433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Контактная информация: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431570" y="826018"/>
            <a:ext cx="9484135" cy="2231380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lvl="0" algn="l"/>
            <a:r>
              <a:rPr lang="ru-RU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организационным вопросам  и по вопросам внесения предложений по организации курсов повышения квалификации и других предложений</a:t>
            </a: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обращаться в ФГБНУ «ИКП РАО»:</a:t>
            </a:r>
          </a:p>
          <a:p>
            <a:pPr algn="l"/>
            <a:r>
              <a:rPr lang="en-US" b="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en-US" b="0" spc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@ikp.email</a:t>
            </a:r>
            <a:endParaRPr lang="ru-RU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(977) 963-22-61 - Золотухина Анастасия Игоревна</a:t>
            </a:r>
          </a:p>
          <a:p>
            <a:pPr algn="l"/>
            <a:endParaRPr lang="en-US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1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/>
          <p:cNvSpPr/>
          <p:nvPr/>
        </p:nvSpPr>
        <p:spPr>
          <a:xfrm>
            <a:off x="9657146" y="1302979"/>
            <a:ext cx="2990850" cy="5568669"/>
          </a:xfrm>
          <a:prstGeom prst="rect">
            <a:avLst/>
          </a:prstGeom>
          <a:blipFill>
            <a:blip r:embed="rId2" cstate="print"/>
            <a:srcRect/>
            <a:stretch>
              <a:fillRect r="-25749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>
            <a:spLocks/>
          </p:cNvSpPr>
          <p:nvPr/>
        </p:nvSpPr>
        <p:spPr>
          <a:xfrm>
            <a:off x="2813209" y="551141"/>
            <a:ext cx="656558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5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Спасибо </a:t>
            </a:r>
            <a:r>
              <a:rPr kumimoji="0" lang="ru-RU" sz="4400" b="1" i="0" u="none" strike="noStrike" kern="0" cap="none" spc="-30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</a:t>
            </a:r>
            <a:r>
              <a:rPr kumimoji="0" lang="ru-RU" sz="4400" b="1" i="0" u="none" strike="noStrike" kern="0" cap="none" spc="-80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4400" b="1" i="0" u="none" strike="noStrike" kern="0" cap="none" spc="-10" normalizeH="0" baseline="0" noProof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внимание!</a:t>
            </a:r>
            <a:endParaRPr kumimoji="0" lang="ru-RU" sz="4400" b="1" i="0" u="none" strike="noStrike" kern="0" cap="none" spc="-10" normalizeH="0" baseline="0" noProof="0" dirty="0">
              <a:ln>
                <a:noFill/>
              </a:ln>
              <a:solidFill>
                <a:srgbClr val="E94E0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-545912" y="1302979"/>
            <a:ext cx="10691990" cy="5568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62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7783" y="0"/>
            <a:ext cx="5424818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Выездные обучающие семинары: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370586" y="742367"/>
            <a:ext cx="9484135" cy="5373266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Консультирование и методическое сопровождение семей, воспитывающих детей с тяжелыми множественными нарушениями развития, обучающихся на дому</a:t>
            </a:r>
          </a:p>
          <a:p>
            <a:pPr algn="l"/>
            <a:endParaRPr lang="ru-RU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Проектирование и оценка индивидуальных учебных планов при совместном обучении детей разных нозологических групп</a:t>
            </a:r>
          </a:p>
          <a:p>
            <a:pPr algn="l"/>
            <a:endParaRPr lang="ru-RU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Организация дошкольного образования детей с расстройствами аутистического спектра с позиции обеспечения качества </a:t>
            </a:r>
          </a:p>
          <a:p>
            <a:pPr algn="l"/>
            <a:endParaRPr lang="ru-RU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Специальные занятия по развитию коммуникации в малых подгруппах в условиях инклюзивной дошкольной образовательной организации</a:t>
            </a:r>
          </a:p>
          <a:p>
            <a:pPr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Кострома (ЦФО), г. </a:t>
            </a:r>
            <a:r>
              <a:rPr lang="ru-RU" b="0" spc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Магас</a:t>
            </a:r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Ингушетия (СКФО), г. Чебоксары, г. Самара (ПФО), Алтайский край (СФО), г. Владивосток (ДФО), г. Волгодонск  Ростовской области  (ЮФО), г. Пушкин Ленинградской области (СЗФО), г. Екатеринбург </a:t>
            </a:r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(УФО)</a:t>
            </a: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09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32137" y="0"/>
            <a:ext cx="3827394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Обучающие </a:t>
            </a:r>
            <a:r>
              <a:rPr lang="ru-RU" sz="2400" b="1" dirty="0" err="1">
                <a:solidFill>
                  <a:prstClr val="black"/>
                </a:solidFill>
                <a:latin typeface="Arial"/>
                <a:cs typeface="Arial"/>
              </a:rPr>
              <a:t>вебинары</a:t>
            </a:r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 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298534" y="373043"/>
            <a:ext cx="9484135" cy="6037550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lvl="0"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«Администрирование образовательно-реабилитационного процесса в отдельной образовательной организации» (для руководителей образовательных организаций, органов исполнительной власти субъектов РФ) 25 .11.2020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обучения детей с тяжелыми множественными нарушениями развития на дому» (для руководителей и педагогических работников образовательных организаций) 09.12.2020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реализации специальной индивидуальной программы развития при обучении взрослых» (для руководителей и педагогических работников образовательных организаций) 06.04.2020</a:t>
            </a:r>
          </a:p>
          <a:p>
            <a:pPr lvl="0" algn="l"/>
            <a:endParaRPr lang="ru-RU" sz="1200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«Проблемы обучения языку школьников с нарушениями слуха и пути решения» (для руководителей и педагогических работников образовательных организаций) 07.04.2020</a:t>
            </a:r>
          </a:p>
          <a:p>
            <a:pPr algn="l"/>
            <a:endParaRPr lang="ru-RU" sz="1200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«Иностранный язык в системе общего образования обучающихся с ограниченными возможностями здоровья» (для руководителей и педагогических работников образовательных организаций) 18.05.2020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55097" y="0"/>
            <a:ext cx="3827394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Обучающие </a:t>
            </a:r>
            <a:r>
              <a:rPr lang="ru-RU" sz="2400" b="1" dirty="0" err="1">
                <a:solidFill>
                  <a:prstClr val="black"/>
                </a:solidFill>
                <a:latin typeface="Arial"/>
                <a:cs typeface="Arial"/>
              </a:rPr>
              <a:t>вебинары</a:t>
            </a:r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 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269582" y="461665"/>
            <a:ext cx="9922418" cy="6309420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«Адаптивная физическая культура: особенности проектирования и реализации программ в системе общего образования» (для руководителей и педагогических работников образовательных организаций) 21.05.2020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spc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в отдельной образовательной организации» (для руководителей и педагогических работников образовательных организаций) 04.06.2020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spc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Тифлоинформационные</a:t>
            </a:r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0" spc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тифлотехнические</a:t>
            </a:r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в отдельной образовательной организации для обучающихся с нарушениями зрения» (для руководителей и педагогических работников образовательных организаций) 02.06.2020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«Информатика в школе для обучающихся с нарушениями зрения» (для руководителей и педагогических работников образовательных организаций) 25.08.2020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«Логопедическая помощь детям с нарушениями чтения и письма: современные аспекты» (для руководителей и педагогических работников образовательных организаций) 26.08.2020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34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7790" y="0"/>
            <a:ext cx="3827394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Обучающие </a:t>
            </a:r>
            <a:r>
              <a:rPr lang="ru-RU" sz="2400" b="1" dirty="0" err="1">
                <a:solidFill>
                  <a:prstClr val="black"/>
                </a:solidFill>
                <a:latin typeface="Arial"/>
                <a:cs typeface="Arial"/>
              </a:rPr>
              <a:t>вебинары</a:t>
            </a:r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 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450100" y="539522"/>
            <a:ext cx="9484135" cy="5347618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«Подготовка к государственной итоговой аттестации обучающихся с нарушениями слуха» (для руководителей и педагогических работников образовательных организаций) 13.10.2020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государственной итоговой аттестации обучающихся с нарушениями речи» (для руководителей и педагогических работников образовательных организаций) 15.10.2020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государственной итоговой аттестации обучающихся с расстройствами аутистического спектра» (для руководителей и педагогических работников образовательных организаций) 20.10.2020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государственной итоговой аттестации обучающихся с нарушениями зрения» (для руководителей и педагогических работников образовательных организаций) 08.10.2020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0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32137" y="0"/>
            <a:ext cx="3827394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Обучающие </a:t>
            </a:r>
            <a:r>
              <a:rPr lang="ru-RU" sz="2400" b="1" dirty="0" err="1">
                <a:solidFill>
                  <a:prstClr val="black"/>
                </a:solidFill>
                <a:latin typeface="Arial"/>
                <a:cs typeface="Arial"/>
              </a:rPr>
              <a:t>вебинары</a:t>
            </a:r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 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298534" y="461665"/>
            <a:ext cx="9484135" cy="5334794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 отдельной образовательной организации: вопросы и ответы» (для руководителей и педагогических работников образовательных организаций) 15.09.2020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с отклоняющимся поведением в отдельной образовательной организации» (для руководителей и педагогических работников образовательных организаций) 16.09.2020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консультирования родителей, направленные на выявление скрытых образовательных запросов» (для руководителей и педагогических работников образовательных организаций) 17.09.2020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«Дифференцированный подход к организации деятельности детей с ОВЗ с разными особыми образовательными потребностями, обучающихся совместно» (для руководителей и педагогических работников образовательных организаций) 10.11.2020</a:t>
            </a:r>
          </a:p>
        </p:txBody>
      </p:sp>
    </p:spTree>
    <p:extLst>
      <p:ext uri="{BB962C8B-B14F-4D97-AF65-F5344CB8AC3E}">
        <p14:creationId xmlns:p14="http://schemas.microsoft.com/office/powerpoint/2010/main" val="200907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6877" y="429910"/>
            <a:ext cx="3827394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Обучающие </a:t>
            </a:r>
            <a:r>
              <a:rPr lang="ru-RU" sz="2400" b="1" dirty="0" err="1">
                <a:solidFill>
                  <a:prstClr val="black"/>
                </a:solidFill>
                <a:latin typeface="Arial"/>
                <a:cs typeface="Arial"/>
              </a:rPr>
              <a:t>вебинары</a:t>
            </a:r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 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350708" y="916047"/>
            <a:ext cx="9484135" cy="2834109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lvl="0" algn="l"/>
            <a:r>
              <a:rPr lang="ru-RU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«Коррекционно-развивающая направленность образовательного процесса в отдельной образовательной организации: единство требований» (для руководителей и педагогических работников образовательных организаций) 11.11.2020</a:t>
            </a:r>
          </a:p>
          <a:p>
            <a:pPr lvl="0" algn="l"/>
            <a:endParaRPr lang="ru-RU" b="0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жестовый язык как вспомогательное средство образования глухих и слабослышащих детей» (для руководителей и педагогических работников образовательных организаций) 08.12.2020</a:t>
            </a:r>
          </a:p>
          <a:p>
            <a:pPr algn="l"/>
            <a:r>
              <a:rPr lang="ru-RU" b="0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51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3501" y="0"/>
            <a:ext cx="4754635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Методические рекомендации: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390464" y="322841"/>
            <a:ext cx="9484135" cy="5804153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lvl="0" algn="l"/>
            <a:r>
              <a:rPr lang="ru-RU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69900" lvl="0" indent="-457200" algn="l">
              <a:buAutoNum type="arabicParenR"/>
            </a:pPr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примерных локальных нормативных актов отдельной образовательной организации для качественного доступного образования обучающихся разных нозологических групп;</a:t>
            </a:r>
          </a:p>
          <a:p>
            <a:pPr marL="469900" lvl="0" indent="-457200" algn="l">
              <a:buAutoNum type="arabicParenR"/>
            </a:pPr>
            <a:endParaRPr lang="ru-RU" sz="12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57200" algn="l">
              <a:buAutoNum type="arabicParenR" startAt="2"/>
            </a:pPr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консультированию и методическому сопровождению семей, воспитывающих детей с тяжелыми множественными нарушениями развития, обучающихся на дому;</a:t>
            </a:r>
          </a:p>
          <a:p>
            <a:pPr marL="469900" lvl="0" indent="-457200" algn="l">
              <a:buAutoNum type="arabicParenR" startAt="2"/>
            </a:pPr>
            <a:endParaRPr lang="ru-RU" sz="12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57200" algn="l">
              <a:buAutoNum type="arabicParenR" startAt="3"/>
            </a:pPr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образования обучающегося с ОВЗ на дому по индивидуальному образовательному маршруту;</a:t>
            </a:r>
          </a:p>
          <a:p>
            <a:pPr marL="469900" lvl="0" indent="-457200" algn="l">
              <a:buAutoNum type="arabicParenR" startAt="3"/>
            </a:pPr>
            <a:endParaRPr lang="ru-RU" sz="12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57200" algn="l">
              <a:buAutoNum type="arabicParenR" startAt="4"/>
            </a:pPr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проектированию и оценке индивидуальных учебных планов при совместном обучении детей разных нозологических групп;</a:t>
            </a:r>
          </a:p>
          <a:p>
            <a:pPr marL="469900" lvl="0" indent="-457200" algn="l">
              <a:buAutoNum type="arabicParenR" startAt="4"/>
            </a:pPr>
            <a:endParaRPr lang="ru-RU" sz="12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57200" algn="l">
              <a:buAutoNum type="arabicParenR" startAt="4"/>
            </a:pPr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диагностических материалов по оценке эффективности и качества образования обучающихся с ограниченными возможностями здоровья и с инвалидностью, в том числе по предметной области «Технология» для обучающихся с умственной отсталостью (интеллектуальными нарушениями)</a:t>
            </a:r>
          </a:p>
          <a:p>
            <a:pPr algn="l"/>
            <a:r>
              <a:rPr lang="ru-RU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07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BBBD0EA-14D6-054C-950F-916821B7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0" y="598030"/>
            <a:ext cx="10905066" cy="550705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D4CEB6-8CA2-0644-87DA-2E539633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7139" y="6400357"/>
            <a:ext cx="1142245" cy="416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A735399B-3DC3-4CC7-A684-89C4D9B6FA8F}" type="slidenum">
              <a:rPr lang="en-US" sz="18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63691F-3A5B-374C-829F-8EFBC29AEADA}"/>
              </a:ext>
            </a:extLst>
          </p:cNvPr>
          <p:cNvSpPr/>
          <p:nvPr/>
        </p:nvSpPr>
        <p:spPr>
          <a:xfrm>
            <a:off x="1120510" y="3948668"/>
            <a:ext cx="35185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https://events.ikp-rao.ru/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729DEC-344F-411A-B2E3-17CB04BA7CAD}"/>
              </a:ext>
            </a:extLst>
          </p:cNvPr>
          <p:cNvSpPr/>
          <p:nvPr/>
        </p:nvSpPr>
        <p:spPr>
          <a:xfrm>
            <a:off x="1120510" y="2226514"/>
            <a:ext cx="239447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обучающем мероприятии необходимо зарегистрироваться на сайте </a:t>
            </a:r>
          </a:p>
        </p:txBody>
      </p:sp>
    </p:spTree>
    <p:extLst>
      <p:ext uri="{BB962C8B-B14F-4D97-AF65-F5344CB8AC3E}">
        <p14:creationId xmlns:p14="http://schemas.microsoft.com/office/powerpoint/2010/main" val="273645883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819</Words>
  <Application>Microsoft Office PowerPoint</Application>
  <PresentationFormat>Широкоэкранный</PresentationFormat>
  <Paragraphs>88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Соловьева</dc:creator>
  <cp:lastModifiedBy>User</cp:lastModifiedBy>
  <cp:revision>5</cp:revision>
  <dcterms:created xsi:type="dcterms:W3CDTF">2020-03-19T04:50:45Z</dcterms:created>
  <dcterms:modified xsi:type="dcterms:W3CDTF">2020-03-19T10:41:23Z</dcterms:modified>
</cp:coreProperties>
</file>